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00" r:id="rId2"/>
    <p:sldId id="449" r:id="rId3"/>
    <p:sldId id="430" r:id="rId4"/>
    <p:sldId id="445" r:id="rId5"/>
    <p:sldId id="444" r:id="rId6"/>
    <p:sldId id="446" r:id="rId7"/>
    <p:sldId id="447" r:id="rId8"/>
    <p:sldId id="448" r:id="rId9"/>
    <p:sldId id="419" r:id="rId10"/>
    <p:sldId id="442" r:id="rId11"/>
    <p:sldId id="420" r:id="rId12"/>
    <p:sldId id="406" r:id="rId13"/>
    <p:sldId id="416" r:id="rId14"/>
    <p:sldId id="418" r:id="rId15"/>
    <p:sldId id="421" r:id="rId16"/>
    <p:sldId id="429" r:id="rId17"/>
    <p:sldId id="322" r:id="rId18"/>
    <p:sldId id="345" r:id="rId19"/>
    <p:sldId id="376" r:id="rId20"/>
    <p:sldId id="392" r:id="rId21"/>
    <p:sldId id="298" r:id="rId22"/>
    <p:sldId id="397" r:id="rId23"/>
    <p:sldId id="363" r:id="rId24"/>
    <p:sldId id="398" r:id="rId25"/>
    <p:sldId id="390" r:id="rId26"/>
    <p:sldId id="382" r:id="rId27"/>
    <p:sldId id="381" r:id="rId28"/>
    <p:sldId id="378" r:id="rId29"/>
    <p:sldId id="329" r:id="rId30"/>
    <p:sldId id="432" r:id="rId31"/>
    <p:sldId id="433" r:id="rId32"/>
    <p:sldId id="434" r:id="rId33"/>
    <p:sldId id="331" r:id="rId34"/>
    <p:sldId id="335" r:id="rId35"/>
    <p:sldId id="324" r:id="rId36"/>
    <p:sldId id="435" r:id="rId37"/>
    <p:sldId id="436" r:id="rId38"/>
    <p:sldId id="437" r:id="rId39"/>
    <p:sldId id="372" r:id="rId40"/>
    <p:sldId id="438" r:id="rId41"/>
    <p:sldId id="299" r:id="rId42"/>
    <p:sldId id="439" r:id="rId43"/>
    <p:sldId id="264" r:id="rId44"/>
    <p:sldId id="301" r:id="rId45"/>
    <p:sldId id="315" r:id="rId46"/>
    <p:sldId id="440" r:id="rId47"/>
    <p:sldId id="266" r:id="rId48"/>
    <p:sldId id="302" r:id="rId49"/>
    <p:sldId id="303" r:id="rId50"/>
    <p:sldId id="395" r:id="rId51"/>
    <p:sldId id="385" r:id="rId52"/>
    <p:sldId id="384" r:id="rId53"/>
    <p:sldId id="383" r:id="rId54"/>
    <p:sldId id="400" r:id="rId55"/>
    <p:sldId id="347" r:id="rId56"/>
    <p:sldId id="374" r:id="rId57"/>
    <p:sldId id="371" r:id="rId58"/>
    <p:sldId id="391" r:id="rId59"/>
    <p:sldId id="268" r:id="rId60"/>
    <p:sldId id="341" r:id="rId61"/>
    <p:sldId id="359" r:id="rId62"/>
    <p:sldId id="453" r:id="rId63"/>
    <p:sldId id="354" r:id="rId64"/>
    <p:sldId id="355" r:id="rId65"/>
    <p:sldId id="451" r:id="rId66"/>
    <p:sldId id="452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 autoAdjust="0"/>
    <p:restoredTop sz="94809"/>
  </p:normalViewPr>
  <p:slideViewPr>
    <p:cSldViewPr snapToGrid="0" snapToObjects="1">
      <p:cViewPr>
        <p:scale>
          <a:sx n="107" d="100"/>
          <a:sy n="107" d="100"/>
        </p:scale>
        <p:origin x="584" y="168"/>
      </p:cViewPr>
      <p:guideLst>
        <p:guide orient="horz" pos="2160"/>
        <p:guide pos="2880"/>
      </p:guideLst>
    </p:cSldViewPr>
  </p:slideViewPr>
  <p:notesTextViewPr>
    <p:cViewPr>
      <p:scale>
        <a:sx n="55" d="100"/>
        <a:sy n="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4E974-0D70-0A43-958E-9B93EB318D2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2A9B3-C29A-CD43-9D8B-5864C532B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icslawreport.com/index.php/tag/personal-genome-project/page/2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clibrary.commons.gc.cuny.edu/2015/12/17/working-papers-academic-works/" TargetMode="External"/><Relationship Id="rId5" Type="http://schemas.openxmlformats.org/officeDocument/2006/relationships/hyperlink" Target="https://en.wikipedia.org/wiki/Terpene_synthase_N_terminal_domain" TargetMode="External"/><Relationship Id="rId4" Type="http://schemas.openxmlformats.org/officeDocument/2006/relationships/hyperlink" Target="https://creativecommons.org/licenses/by-sa/3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etracarbon/14193201770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pedia.org/wiki/Mount_Everest_in_2016" TargetMode="External"/><Relationship Id="rId4" Type="http://schemas.openxmlformats.org/officeDocument/2006/relationships/hyperlink" Target="https://creativecommons.org/licenses/by/3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itage.com/insights/a-10-step-guide-to-make-your-research-paper-abstract-more-effective" TargetMode="External"/><Relationship Id="rId7" Type="http://schemas.openxmlformats.org/officeDocument/2006/relationships/hyperlink" Target="https://www.flickr.com/photos/27378841@N08/6797170244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stackoverflow.com/questions/38143037/cairo-gtk-draw-a-line-with-transparency-like-a-highlighter-pen" TargetMode="External"/><Relationship Id="rId4" Type="http://schemas.openxmlformats.org/officeDocument/2006/relationships/hyperlink" Target="https://creativecommons.org/licenses/by-nc-sa/3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7378841@N08/6797170244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stackoverflow.com/questions/38143037/cairo-gtk-draw-a-line-with-transparency-like-a-highlighter-pen" TargetMode="External"/><Relationship Id="rId5" Type="http://schemas.openxmlformats.org/officeDocument/2006/relationships/hyperlink" Target="https://www.editage.com/insights/a-10-step-guide-to-make-your-research-paper-abstract-more-effective" TargetMode="External"/><Relationship Id="rId4" Type="http://schemas.openxmlformats.org/officeDocument/2006/relationships/hyperlink" Target="https://creativecommons.org/licenses/by-nc-sa/3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mon_tree_002.jpg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kidata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mon_tree_002.jpg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ommons.wikimedia.org/wiki/file:baumharz_resin_cherry.jpg" TargetMode="External"/><Relationship Id="rId4" Type="http://schemas.openxmlformats.org/officeDocument/2006/relationships/hyperlink" Target="https://creativecommons.org/licenses/by-sa/3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mon_tree_002.jpg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hem.libretexts.org/Textbook_Maps/Organic_Chemistry_Textbook_Maps/Map:_Organic_Chemistry_(McMurry)/Unit_27_Biomolecules:_Lipids/27.5_Terpenoids" TargetMode="External"/><Relationship Id="rId5" Type="http://schemas.openxmlformats.org/officeDocument/2006/relationships/hyperlink" Target="http://commons.wikimedia.org/wiki/file:baumharz_resin_cherry.jpg" TargetMode="External"/><Relationship Id="rId4" Type="http://schemas.openxmlformats.org/officeDocument/2006/relationships/hyperlink" Target="https://creativecommons.org/licenses/by-sa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3" tooltip="http://www.genomicslawreport.com/index.php/tag/personal-genome-project/page/2/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-sa/3.0/"/>
              </a:rPr>
              <a:t>CC BY-SA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5" tooltip="https://en.wikipedia.org/wiki/Terpene_synthase_N_terminal_domain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-sa/3.0/"/>
              </a:rPr>
              <a:t>CC BY-SA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6" tooltip="https://gclibrary.commons.gc.cuny.edu/2015/12/17/working-papers-academic-works/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7" tooltip="https://creativecommons.org/licenses/by/3.0/"/>
              </a:rPr>
              <a:t>CC BY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dirty="0"/>
          </a:p>
          <a:p>
            <a:r>
              <a:rPr lang="en-IN" dirty="0"/>
              <a:t>Change the papers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F107A5-87AD-447C-A046-790CA504605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668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3" tooltip="https://www.flickr.com/photos/tetracarbon/14193201770/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/3.0/"/>
              </a:rPr>
              <a:t>CC BY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5" tooltip="https://en.wikipedia.org/wiki/Mount_Everest_in_2016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6" tooltip="https://creativecommons.org/licenses/by-sa/3.0/"/>
              </a:rPr>
              <a:t>CC BY-SA</a:t>
            </a:r>
            <a:endParaRPr lang="en-IN" sz="1200" dirty="0"/>
          </a:p>
          <a:p>
            <a:endParaRPr lang="en-IN" dirty="0"/>
          </a:p>
          <a:p>
            <a:r>
              <a:rPr lang="en-IN" dirty="0"/>
              <a:t>Message in the centre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F107A5-87AD-447C-A046-790CA504605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81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3" tooltip="https://www.editage.com/insights/a-10-step-guide-to-make-your-research-paper-abstract-more-effective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-nc-sa/3.0/"/>
              </a:rPr>
              <a:t>CC BY-SA-NC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5" tooltip="http://stackoverflow.com/questions/38143037/cairo-gtk-draw-a-line-with-transparency-like-a-highlighter-pen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6" tooltip="https://creativecommons.org/licenses/by-sa/3.0/"/>
              </a:rPr>
              <a:t>CC BY-SA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7" tooltip="https://www.flickr.com/photos/27378841@N08/6797170244/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-nc-sa/3.0/"/>
              </a:rPr>
              <a:t>CC BY-SA-NC</a:t>
            </a:r>
            <a:endParaRPr lang="en-IN" sz="12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F107A5-87AD-447C-A046-790CA504605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289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3" tooltip="https://www.flickr.com/photos/27378841@N08/6797170244/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-nc-sa/3.0/"/>
              </a:rPr>
              <a:t>CC BY-SA-NC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5" tooltip="https://www.editage.com/insights/a-10-step-guide-to-make-your-research-paper-abstract-more-effective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-nc-sa/3.0/"/>
              </a:rPr>
              <a:t>CC BY-SA-NC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6" tooltip="http://stackoverflow.com/questions/38143037/cairo-gtk-draw-a-line-with-transparency-like-a-highlighter-pen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7" tooltip="https://creativecommons.org/licenses/by-sa/3.0/"/>
              </a:rPr>
              <a:t>CC BY-SA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F107A5-87AD-447C-A046-790CA504605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7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Wikidata</a:t>
            </a:r>
            <a:r>
              <a:rPr lang="en-IN" dirty="0"/>
              <a:t> and Wikipedia globe </a:t>
            </a:r>
          </a:p>
          <a:p>
            <a:r>
              <a:rPr lang="en-IN" dirty="0"/>
              <a:t>Slide for </a:t>
            </a:r>
            <a:r>
              <a:rPr lang="en-IN" dirty="0" err="1"/>
              <a:t>minicopus</a:t>
            </a:r>
            <a:endParaRPr lang="en-IN" dirty="0"/>
          </a:p>
          <a:p>
            <a:r>
              <a:rPr lang="en-IN" dirty="0"/>
              <a:t>Image of the people involved in each project</a:t>
            </a:r>
          </a:p>
          <a:p>
            <a:r>
              <a:rPr lang="en-IN" dirty="0"/>
              <a:t>Numbers if we do not limit the search </a:t>
            </a:r>
          </a:p>
          <a:p>
            <a:endParaRPr lang="en-IN" dirty="0"/>
          </a:p>
          <a:p>
            <a:r>
              <a:rPr lang="en-IN" dirty="0"/>
              <a:t>Picture of local machines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B4F00E-8953-4C10-9E32-400CAD6325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917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B4AD5-5819-4264-833C-7CBA5D83BF41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491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commons.wikimedia.org/wiki/File:Lemon_tree_002.jpg"/>
              </a:rPr>
              <a:t>This Photo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sa/3.0/"/>
              </a:rPr>
              <a:t>CC BY-SA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F107A5-87AD-447C-A046-790CA504605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63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75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e71f636e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e71f636e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372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3" tooltip="https://en.wikipedia.org/wiki/Wikidata"/>
              </a:rPr>
              <a:t>This Photo</a:t>
            </a:r>
            <a:r>
              <a:rPr lang="en-IN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by Unknown Author is licensed under </a:t>
            </a:r>
            <a:r>
              <a:rPr lang="en-IN" sz="12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4" tooltip="https://creativecommons.org/licenses/by-sa/3.0/"/>
              </a:rPr>
              <a:t>CC BY-SA</a:t>
            </a:r>
            <a:endParaRPr lang="en-IN"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B4AD5-5819-4264-833C-7CBA5D83BF41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33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18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8870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e71f636e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e71f636e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402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B4AD5-5819-4264-833C-7CBA5D83BF41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927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95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1C8DA-9568-CD48-ADCF-50D340B53C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3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1C8DA-9568-CD48-ADCF-50D340B53C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9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5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commons.wikimedia.org/wiki/File:Lemon_tree_002.jpg"/>
              </a:rPr>
              <a:t>This Photo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sa/3.0/"/>
              </a:rPr>
              <a:t>CC BY-SA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5" tooltip="http://commons.wikimedia.org/wiki/file:baumharz_resin_cherry.jpg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-sa/3.0/"/>
              </a:rPr>
              <a:t>CC BY-SA</a:t>
            </a:r>
            <a:endParaRPr lang="en-IN" sz="12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F107A5-87AD-447C-A046-790CA504605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06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commons.wikimedia.org/wiki/File:Lemon_tree_002.jpg"/>
              </a:rPr>
              <a:t>This Photo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sa/3.0/"/>
              </a:rPr>
              <a:t>CC BY-SA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5" tooltip="http://commons.wikimedia.org/wiki/file:baumharz_resin_cherry.jpg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-sa/3.0/"/>
              </a:rPr>
              <a:t>CC BY-SA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6" tooltip="https://chem.libretexts.org/Textbook_Maps/Organic_Chemistry_Textbook_Maps/Map:_Organic_Chemistry_(McMurry)/Unit_27_Biomolecules:_Lipids/27.5_Terpenoids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7" tooltip="https://creativecommons.org/licenses/by-nc-sa/3.0/"/>
              </a:rPr>
              <a:t>CC BY-SA-NC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F107A5-87AD-447C-A046-790CA504605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55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27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0032" y="1437680"/>
            <a:ext cx="8643938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0032" y="3705820"/>
            <a:ext cx="8643938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1pPr>
            <a:lvl2pPr marL="0" indent="160663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2pPr>
            <a:lvl3pPr marL="0" indent="321324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3pPr>
            <a:lvl4pPr marL="0" indent="481988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4pPr>
            <a:lvl5pPr marL="0" indent="642651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173102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7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4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319DB-2CC3-6B4D-B577-691BED7DEA0B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4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m286@cam.ac.u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peter@contentmine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11" Type="http://schemas.openxmlformats.org/officeDocument/2006/relationships/image" Target="../media/image24.png"/><Relationship Id="rId5" Type="http://schemas.openxmlformats.org/officeDocument/2006/relationships/image" Target="../media/image20.tiff"/><Relationship Id="rId10" Type="http://schemas.openxmlformats.org/officeDocument/2006/relationships/hyperlink" Target="https://www.youtube.com/watch?v=XiTngk-POm8&amp;ab_channel=INYASYouTube" TargetMode="External"/><Relationship Id="rId4" Type="http://schemas.openxmlformats.org/officeDocument/2006/relationships/image" Target="../media/image19.tiff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times.com/2015/04/08/opinion/yes-we-were-warned-about-ebola.html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iagnostic_and_Statistical_Manual_of_Mental_Disorder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oi_(identifier)" TargetMode="External"/><Relationship Id="rId4" Type="http://schemas.openxmlformats.org/officeDocument/2006/relationships/hyperlink" Target="https://doi.org/10.1107%2FS010876739101067X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://commons.wikimedia.org/wiki/file:baumharz_resin_cherry.jpg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1.svg"/><Relationship Id="rId12" Type="http://schemas.openxmlformats.org/officeDocument/2006/relationships/image" Target="../media/image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hyperlink" Target="https://pixnio.com/fauna-animals/insects-and-bugs/bees-insects-pictures/pollen-bee-nature-garden-summer-insect-macro-flower" TargetMode="External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hyperlink" Target="https://www.publicdomainpictures.net/en/view-image.php?image=267585&amp;picture=herbal-tea" TargetMode="External"/><Relationship Id="rId9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://commons.wikimedia.org/wiki/file:baumharz_resin_cherry.jpg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1.svg"/><Relationship Id="rId12" Type="http://schemas.openxmlformats.org/officeDocument/2006/relationships/image" Target="../media/image45.jpg"/><Relationship Id="rId17" Type="http://schemas.openxmlformats.org/officeDocument/2006/relationships/hyperlink" Target="http://www.publicdomainpictures.net/view-image.php?image=64765&amp;picture=yellow-corn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hyperlink" Target="https://pixnio.com/fauna-animals/insects-and-bugs/bees-insects-pictures/pollen-bee-nature-garden-summer-insect-macro-flower" TargetMode="External"/><Relationship Id="rId5" Type="http://schemas.openxmlformats.org/officeDocument/2006/relationships/image" Target="../media/image39.jpg"/><Relationship Id="rId15" Type="http://schemas.openxmlformats.org/officeDocument/2006/relationships/hyperlink" Target="https://chem.libretexts.org/Textbook_Maps/Organic_Chemistry_Textbook_Maps/Map:_Organic_Chemistry_(McMurry)/Unit_27_Biomolecules:_Lipids/27.5_Terpenoids" TargetMode="External"/><Relationship Id="rId10" Type="http://schemas.openxmlformats.org/officeDocument/2006/relationships/image" Target="../media/image44.jpg"/><Relationship Id="rId4" Type="http://schemas.openxmlformats.org/officeDocument/2006/relationships/hyperlink" Target="https://www.publicdomainpictures.net/en/view-image.php?image=267585&amp;picture=herbal-tea" TargetMode="External"/><Relationship Id="rId9" Type="http://schemas.openxmlformats.org/officeDocument/2006/relationships/image" Target="../media/image43.svg"/><Relationship Id="rId1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132825" TargetMode="External"/><Relationship Id="rId13" Type="http://schemas.openxmlformats.org/officeDocument/2006/relationships/hyperlink" Target="https://creativecommons.org/licenses/by-sa/3.0/" TargetMode="External"/><Relationship Id="rId18" Type="http://schemas.openxmlformats.org/officeDocument/2006/relationships/image" Target="../media/image54.jpg"/><Relationship Id="rId3" Type="http://schemas.openxmlformats.org/officeDocument/2006/relationships/image" Target="../media/image47.jpg"/><Relationship Id="rId7" Type="http://schemas.openxmlformats.org/officeDocument/2006/relationships/image" Target="../media/image49.jpeg"/><Relationship Id="rId12" Type="http://schemas.openxmlformats.org/officeDocument/2006/relationships/hyperlink" Target="https://commons.wikimedia.org/wiki/File:Lemon_tree_002.jpg" TargetMode="External"/><Relationship Id="rId17" Type="http://schemas.openxmlformats.org/officeDocument/2006/relationships/hyperlink" Target="https://en.wikipedia.org/wiki/Terpene_synthase_N_terminal_domain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en/photo/555531" TargetMode="External"/><Relationship Id="rId11" Type="http://schemas.openxmlformats.org/officeDocument/2006/relationships/image" Target="../media/image51.jpg"/><Relationship Id="rId5" Type="http://schemas.openxmlformats.org/officeDocument/2006/relationships/image" Target="../media/image48.jpg"/><Relationship Id="rId15" Type="http://schemas.openxmlformats.org/officeDocument/2006/relationships/hyperlink" Target="https://pxhere.com/en/photo/1079300" TargetMode="External"/><Relationship Id="rId10" Type="http://schemas.openxmlformats.org/officeDocument/2006/relationships/hyperlink" Target="https://commons.wikimedia.org/wiki/File:Starr_080610-8292_Mentha_x_spicata.jpg" TargetMode="External"/><Relationship Id="rId19" Type="http://schemas.openxmlformats.org/officeDocument/2006/relationships/hyperlink" Target="https://gclibrary.commons.gc.cuny.edu/2015/12/17/working-papers-academic-works/" TargetMode="External"/><Relationship Id="rId4" Type="http://schemas.openxmlformats.org/officeDocument/2006/relationships/hyperlink" Target="http://www.publicdomainpictures.net/view-image.php?image=64765&amp;picture=yellow-corn" TargetMode="External"/><Relationship Id="rId9" Type="http://schemas.openxmlformats.org/officeDocument/2006/relationships/image" Target="../media/image50.jpg"/><Relationship Id="rId1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ickr.com/photos/tetracarbon/14193201770/" TargetMode="External"/><Relationship Id="rId5" Type="http://schemas.openxmlformats.org/officeDocument/2006/relationships/image" Target="../media/image56.jpg"/><Relationship Id="rId4" Type="http://schemas.openxmlformats.org/officeDocument/2006/relationships/hyperlink" Target="https://en.wikipedia.org/wiki/Mount_Everest_in_2016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65.svg"/><Relationship Id="rId3" Type="http://schemas.openxmlformats.org/officeDocument/2006/relationships/image" Target="../media/image57.png"/><Relationship Id="rId7" Type="http://schemas.openxmlformats.org/officeDocument/2006/relationships/hyperlink" Target="http://stackoverflow.com/questions/38143037/cairo-gtk-draw-a-line-with-transparency-like-a-highlighter-pen" TargetMode="Externa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11" Type="http://schemas.openxmlformats.org/officeDocument/2006/relationships/image" Target="../media/image63.svg"/><Relationship Id="rId5" Type="http://schemas.openxmlformats.org/officeDocument/2006/relationships/image" Target="../media/image59.svg"/><Relationship Id="rId15" Type="http://schemas.openxmlformats.org/officeDocument/2006/relationships/hyperlink" Target="https://www.flickr.com/photos/27378841@N08/6797170244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hyperlink" Target="https://www.editage.com/insights/a-10-step-guide-to-make-your-research-paper-abstract-more-effective" TargetMode="External"/><Relationship Id="rId14" Type="http://schemas.openxmlformats.org/officeDocument/2006/relationships/image" Target="../media/image66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7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hyperlink" Target="https://en.wikipedia.org/wiki/Wikidata" TargetMode="External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4.png"/><Relationship Id="rId4" Type="http://schemas.microsoft.com/office/2007/relationships/hdphoto" Target="../media/hdphoto1.wdp"/><Relationship Id="rId9" Type="http://schemas.openxmlformats.org/officeDocument/2006/relationships/hyperlink" Target="https://en.wikipedia.org/wiki/Wikidata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49.jpeg"/><Relationship Id="rId18" Type="http://schemas.openxmlformats.org/officeDocument/2006/relationships/image" Target="../media/image51.jpg"/><Relationship Id="rId3" Type="http://schemas.openxmlformats.org/officeDocument/2006/relationships/image" Target="../media/image76.jpg"/><Relationship Id="rId7" Type="http://schemas.openxmlformats.org/officeDocument/2006/relationships/hyperlink" Target="https://pxhere.com/en/photo/1079300" TargetMode="External"/><Relationship Id="rId12" Type="http://schemas.openxmlformats.org/officeDocument/2006/relationships/hyperlink" Target="https://pxhere.com/en/photo/555531" TargetMode="External"/><Relationship Id="rId17" Type="http://schemas.openxmlformats.org/officeDocument/2006/relationships/hyperlink" Target="https://commons.wikimedia.org/wiki/File:Starr_080610-8292_Mentha_x_spicata.jpg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0.jp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11" Type="http://schemas.openxmlformats.org/officeDocument/2006/relationships/image" Target="../media/image48.jpg"/><Relationship Id="rId5" Type="http://schemas.openxmlformats.org/officeDocument/2006/relationships/hyperlink" Target="https://creativecommons.org/licenses/by-sa/3.0/" TargetMode="External"/><Relationship Id="rId15" Type="http://schemas.openxmlformats.org/officeDocument/2006/relationships/image" Target="../media/image78.jpg"/><Relationship Id="rId10" Type="http://schemas.openxmlformats.org/officeDocument/2006/relationships/image" Target="../media/image77.jpg"/><Relationship Id="rId19" Type="http://schemas.openxmlformats.org/officeDocument/2006/relationships/hyperlink" Target="https://commons.wikimedia.org/wiki/File:Lemon_tree_002.jpg" TargetMode="External"/><Relationship Id="rId4" Type="http://schemas.openxmlformats.org/officeDocument/2006/relationships/hyperlink" Target="https://en.wikipedia.org/wiki/Terpene_synthase_N_terminal_domain" TargetMode="External"/><Relationship Id="rId9" Type="http://schemas.openxmlformats.org/officeDocument/2006/relationships/hyperlink" Target="http://www.publicdomainpictures.net/view-image.php?image=64765&amp;picture=yellow-corn" TargetMode="External"/><Relationship Id="rId14" Type="http://schemas.openxmlformats.org/officeDocument/2006/relationships/hyperlink" Target="https://pxhere.com/en/photo/13282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publicdomainpictures.net/view-image.php?image=64765&amp;picture=yellow-corn" TargetMode="External"/><Relationship Id="rId4" Type="http://schemas.openxmlformats.org/officeDocument/2006/relationships/image" Target="../media/image4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hyperlink" Target="https://w.wiki/fEd" TargetMode="External"/><Relationship Id="rId4" Type="http://schemas.openxmlformats.org/officeDocument/2006/relationships/hyperlink" Target="https://en.wikipedia.org/wiki/Wikidata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8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.wiki/fEd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87.svg"/><Relationship Id="rId4" Type="http://schemas.openxmlformats.org/officeDocument/2006/relationships/hyperlink" Target="https://en.wikipedia.org/wiki/Wikidata" TargetMode="External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.wiki/4HEb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nked_data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ypothes.is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/CEVOpen" TargetMode="External"/><Relationship Id="rId2" Type="http://schemas.openxmlformats.org/officeDocument/2006/relationships/hyperlink" Target="https://github.com/petermr/openVir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lideshare.com/petermurrayrust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1818" y="2066223"/>
            <a:ext cx="3308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OntoCommons</a:t>
            </a:r>
            <a:r>
              <a:rPr lang="en-US" sz="2000" dirty="0"/>
              <a:t> , </a:t>
            </a:r>
            <a:r>
              <a:rPr lang="en-US" sz="2000" i="1" dirty="0"/>
              <a:t>2021-11-03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618" y="538609"/>
            <a:ext cx="811463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Ontologies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3571" y="1291841"/>
            <a:ext cx="24735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Peter Murray-Rust</a:t>
            </a:r>
          </a:p>
          <a:p>
            <a:r>
              <a:rPr lang="en-US" sz="1400" i="1" dirty="0"/>
              <a:t>       University of Cambridge</a:t>
            </a:r>
          </a:p>
          <a:p>
            <a:endParaRPr lang="en-US" sz="1400" i="1" dirty="0"/>
          </a:p>
          <a:p>
            <a:r>
              <a:rPr lang="en-US" sz="1400" i="1" dirty="0"/>
              <a:t>             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5596" y="6301147"/>
            <a:ext cx="2386046" cy="62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 descr="Screen Shot 2016-05-11 at 08.1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59" y="5030570"/>
            <a:ext cx="1901333" cy="1827430"/>
          </a:xfrm>
          <a:prstGeom prst="rect">
            <a:avLst/>
          </a:prstGeom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9" y="5024223"/>
            <a:ext cx="1584325" cy="12049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8472" y="6148044"/>
            <a:ext cx="381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Images from </a:t>
            </a:r>
            <a:r>
              <a:rPr lang="en-US" sz="1200" i="1" dirty="0" err="1"/>
              <a:t>ContentMine</a:t>
            </a:r>
            <a:r>
              <a:rPr lang="en-US" sz="1200" i="1" dirty="0"/>
              <a:t> CC BY and Wikimedia CC BY-</a:t>
            </a:r>
            <a:r>
              <a:rPr lang="en-US" sz="1200" i="1"/>
              <a:t>SA  </a:t>
            </a:r>
            <a:endParaRPr lang="en-US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029200" y="5480734"/>
            <a:ext cx="247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pm286@cam.ac.uk</a:t>
            </a:r>
            <a:endParaRPr lang="en-US" dirty="0"/>
          </a:p>
          <a:p>
            <a:r>
              <a:rPr lang="en-US" dirty="0">
                <a:hlinkClick r:id="rId9"/>
              </a:rPr>
              <a:t>peter@contentmine.org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7200" y="4707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91586-92A8-0943-AC42-C39B9FADD5C4}"/>
              </a:ext>
            </a:extLst>
          </p:cNvPr>
          <p:cNvSpPr txBox="1"/>
          <p:nvPr/>
        </p:nvSpPr>
        <p:spPr>
          <a:xfrm>
            <a:off x="570158" y="2904634"/>
            <a:ext cx="81825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Talk will show a range of ontologies, demos, software, and suggestions for discussion.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Aimed at non-specialists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NOTE: revised,  after listening to yesterday’s session . Some new ideas</a:t>
            </a:r>
          </a:p>
        </p:txBody>
      </p:sp>
    </p:spTree>
    <p:extLst>
      <p:ext uri="{BB962C8B-B14F-4D97-AF65-F5344CB8AC3E}">
        <p14:creationId xmlns:p14="http://schemas.microsoft.com/office/powerpoint/2010/main" val="4276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B5D3F8-79A0-C64C-9116-30B5E894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68" y="3022022"/>
            <a:ext cx="25019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FB6D9-AE06-2A43-917A-5ADD13A3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75" y="1052945"/>
            <a:ext cx="7649738" cy="1784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3033E-1491-194B-80B2-079F65C93C49}"/>
              </a:ext>
            </a:extLst>
          </p:cNvPr>
          <p:cNvSpPr txBox="1"/>
          <p:nvPr/>
        </p:nvSpPr>
        <p:spPr>
          <a:xfrm>
            <a:off x="1448790" y="5058888"/>
            <a:ext cx="697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Continuum of:</a:t>
            </a:r>
          </a:p>
          <a:p>
            <a:r>
              <a:rPr lang="en-US" dirty="0"/>
              <a:t>Terminology, dictionaries, knowledge graphs, ontologies, metadata, data</a:t>
            </a:r>
          </a:p>
        </p:txBody>
      </p:sp>
    </p:spTree>
    <p:extLst>
      <p:ext uri="{BB962C8B-B14F-4D97-AF65-F5344CB8AC3E}">
        <p14:creationId xmlns:p14="http://schemas.microsoft.com/office/powerpoint/2010/main" val="669190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018660-5774-174A-9E6B-03EA4D4D3D27}"/>
              </a:ext>
            </a:extLst>
          </p:cNvPr>
          <p:cNvGrpSpPr/>
          <p:nvPr/>
        </p:nvGrpSpPr>
        <p:grpSpPr>
          <a:xfrm>
            <a:off x="64436" y="1736983"/>
            <a:ext cx="4251858" cy="1845955"/>
            <a:chOff x="324216" y="248587"/>
            <a:chExt cx="5669143" cy="24612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C05B82-8998-5A4C-AF70-9673366C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509" y="263236"/>
              <a:ext cx="5652850" cy="24466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8ADF8-ED05-4442-B777-3451438AA53A}"/>
                </a:ext>
              </a:extLst>
            </p:cNvPr>
            <p:cNvSpPr txBox="1"/>
            <p:nvPr/>
          </p:nvSpPr>
          <p:spPr>
            <a:xfrm>
              <a:off x="324216" y="248587"/>
              <a:ext cx="3170185" cy="861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TIGR2ESS 2019 Delhi</a:t>
              </a:r>
              <a:br>
                <a:rPr lang="en-US" dirty="0"/>
              </a:br>
              <a:r>
                <a:rPr lang="en-US" dirty="0"/>
                <a:t>Food Security FEB 2019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32A142-9A3E-4F4E-BC88-D432451C9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4987" y="967850"/>
              <a:ext cx="1995249" cy="150030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2A691B8-1D02-AE4A-BFA9-E532C166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4" y="3365270"/>
            <a:ext cx="558124" cy="5606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A6F1DF-C327-5648-BA63-D7EB7258FC43}"/>
              </a:ext>
            </a:extLst>
          </p:cNvPr>
          <p:cNvCxnSpPr>
            <a:cxnSpLocks/>
          </p:cNvCxnSpPr>
          <p:nvPr/>
        </p:nvCxnSpPr>
        <p:spPr>
          <a:xfrm flipH="1">
            <a:off x="4318044" y="1535780"/>
            <a:ext cx="2348233" cy="12193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E761B40-6CBA-C04C-9982-CA33E2811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889" y="2897753"/>
            <a:ext cx="1847606" cy="1212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C17D85-DBFD-2443-9C1B-4C0B8B1B3D29}"/>
              </a:ext>
            </a:extLst>
          </p:cNvPr>
          <p:cNvSpPr txBox="1"/>
          <p:nvPr/>
        </p:nvSpPr>
        <p:spPr>
          <a:xfrm>
            <a:off x="6188794" y="4078286"/>
            <a:ext cx="2483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Priya</a:t>
            </a:r>
            <a:r>
              <a:rPr lang="en-US" sz="1500" dirty="0"/>
              <a:t> and </a:t>
            </a:r>
            <a:r>
              <a:rPr lang="en-US" sz="1500" dirty="0" err="1"/>
              <a:t>Kareena</a:t>
            </a:r>
            <a:r>
              <a:rPr lang="en-US" sz="1500" dirty="0"/>
              <a:t> interns</a:t>
            </a:r>
          </a:p>
          <a:p>
            <a:r>
              <a:rPr lang="en-US" sz="1500" dirty="0"/>
              <a:t> JUNE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44C6A-F48F-CC44-A95F-4389EA4D7820}"/>
              </a:ext>
            </a:extLst>
          </p:cNvPr>
          <p:cNvSpPr txBox="1"/>
          <p:nvPr/>
        </p:nvSpPr>
        <p:spPr>
          <a:xfrm>
            <a:off x="6781800" y="6989233"/>
            <a:ext cx="995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2020-06-01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0D91A-606B-0449-8B90-14D3E1267777}"/>
              </a:ext>
            </a:extLst>
          </p:cNvPr>
          <p:cNvSpPr txBox="1"/>
          <p:nvPr/>
        </p:nvSpPr>
        <p:spPr>
          <a:xfrm>
            <a:off x="171912" y="3109746"/>
            <a:ext cx="4156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NIPGR: Developed Virtually over 6 weeks!</a:t>
            </a:r>
          </a:p>
        </p:txBody>
      </p:sp>
      <p:pic>
        <p:nvPicPr>
          <p:cNvPr id="15" name="Picture 14" descr="Screen Shot 2016-05-11 at 08.19.58.png">
            <a:extLst>
              <a:ext uri="{FF2B5EF4-FFF2-40B4-BE49-F238E27FC236}">
                <a16:creationId xmlns:a16="http://schemas.microsoft.com/office/drawing/2014/main" id="{66041D91-1FB1-8044-80CF-B097438DF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6" y="548961"/>
            <a:ext cx="324237" cy="3116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75C2A8-87BA-884B-B949-75BFB934BABA}"/>
              </a:ext>
            </a:extLst>
          </p:cNvPr>
          <p:cNvCxnSpPr>
            <a:cxnSpLocks/>
          </p:cNvCxnSpPr>
          <p:nvPr/>
        </p:nvCxnSpPr>
        <p:spPr>
          <a:xfrm>
            <a:off x="4370089" y="2823606"/>
            <a:ext cx="2150455" cy="690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51CBF-92D1-AC4B-AE4D-5F3F59E3B60B}"/>
              </a:ext>
            </a:extLst>
          </p:cNvPr>
          <p:cNvCxnSpPr>
            <a:cxnSpLocks/>
          </p:cNvCxnSpPr>
          <p:nvPr/>
        </p:nvCxnSpPr>
        <p:spPr>
          <a:xfrm>
            <a:off x="2199872" y="409074"/>
            <a:ext cx="2222168" cy="5688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3DBFB6-FA63-EE44-9312-78E00E881E75}"/>
              </a:ext>
            </a:extLst>
          </p:cNvPr>
          <p:cNvSpPr txBox="1"/>
          <p:nvPr/>
        </p:nvSpPr>
        <p:spPr>
          <a:xfrm>
            <a:off x="4341188" y="4728106"/>
            <a:ext cx="15409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INYAS – KARYA-DBT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BC330-FFF7-9147-9A2C-54BF7843E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771" y="148392"/>
            <a:ext cx="1743665" cy="126879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3A099AD-9377-564F-9038-CFB933CE8443}"/>
              </a:ext>
            </a:extLst>
          </p:cNvPr>
          <p:cNvGrpSpPr/>
          <p:nvPr/>
        </p:nvGrpSpPr>
        <p:grpSpPr>
          <a:xfrm>
            <a:off x="4354367" y="197697"/>
            <a:ext cx="3800289" cy="2097611"/>
            <a:chOff x="5177556" y="489885"/>
            <a:chExt cx="3800289" cy="20976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C979F9-452F-F545-B5BC-2D54D3DC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45229" y="489885"/>
              <a:ext cx="3533508" cy="200390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16A689-B870-2C4B-B2AD-CA7F527E6779}"/>
                </a:ext>
              </a:extLst>
            </p:cNvPr>
            <p:cNvSpPr txBox="1"/>
            <p:nvPr/>
          </p:nvSpPr>
          <p:spPr>
            <a:xfrm>
              <a:off x="7773234" y="2213837"/>
              <a:ext cx="1204611" cy="37365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91435" tIns="45718" rIns="91435" bIns="45718" rtlCol="0">
              <a:spAutoFit/>
            </a:bodyPr>
            <a:lstStyle/>
            <a:p>
              <a:r>
                <a:rPr lang="en-US" dirty="0"/>
                <a:t>Delhi 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467130-3538-9E4F-9BC6-52D07F738365}"/>
                </a:ext>
              </a:extLst>
            </p:cNvPr>
            <p:cNvSpPr txBox="1"/>
            <p:nvPr/>
          </p:nvSpPr>
          <p:spPr>
            <a:xfrm>
              <a:off x="5177556" y="2029171"/>
              <a:ext cx="23903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Gita </a:t>
              </a:r>
              <a:r>
                <a:rPr lang="en-US" dirty="0" err="1"/>
                <a:t>Yadav</a:t>
              </a:r>
              <a:r>
                <a:rPr lang="en-US" dirty="0"/>
                <a:t> + colleagues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038E6A-C59D-9B42-ABA2-AFC594F4F961}"/>
              </a:ext>
            </a:extLst>
          </p:cNvPr>
          <p:cNvSpPr txBox="1"/>
          <p:nvPr/>
        </p:nvSpPr>
        <p:spPr>
          <a:xfrm>
            <a:off x="5889947" y="5651090"/>
            <a:ext cx="204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CEVOpen</a:t>
            </a:r>
            <a:r>
              <a:rPr lang="en-US" sz="2400" dirty="0"/>
              <a:t> 2021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44C5FB-5AD5-9B4B-9193-90826D85DECF}"/>
              </a:ext>
            </a:extLst>
          </p:cNvPr>
          <p:cNvCxnSpPr>
            <a:cxnSpLocks/>
          </p:cNvCxnSpPr>
          <p:nvPr/>
        </p:nvCxnSpPr>
        <p:spPr>
          <a:xfrm flipH="1">
            <a:off x="3691458" y="3740885"/>
            <a:ext cx="2664431" cy="12873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4F9C37-851B-3D48-B193-AF3F000508DF}"/>
              </a:ext>
            </a:extLst>
          </p:cNvPr>
          <p:cNvGrpSpPr/>
          <p:nvPr/>
        </p:nvGrpSpPr>
        <p:grpSpPr>
          <a:xfrm>
            <a:off x="422393" y="4023341"/>
            <a:ext cx="3258530" cy="2570678"/>
            <a:chOff x="873499" y="-237385"/>
            <a:chExt cx="9478464" cy="681606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0CC019-EB20-CE4B-8605-42C9125EFC23}"/>
                </a:ext>
              </a:extLst>
            </p:cNvPr>
            <p:cNvSpPr/>
            <p:nvPr/>
          </p:nvSpPr>
          <p:spPr>
            <a:xfrm>
              <a:off x="873499" y="4783350"/>
              <a:ext cx="9478464" cy="1795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hlinkClick r:id="rId10"/>
                </a:rPr>
                <a:t>https://www.youtube.com/watch?v=XiTngk-POm8&amp;ab_channel=INYASYouTube</a:t>
              </a:r>
              <a:r>
                <a:rPr lang="en-US" sz="1000" dirty="0"/>
                <a:t> </a:t>
              </a:r>
            </a:p>
            <a:p>
              <a:r>
                <a:rPr lang="en-US" dirty="0"/>
                <a:t>Aug 2020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89D23FC-9D06-5E40-B623-E797E2F6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07963" y="-237385"/>
              <a:ext cx="9144000" cy="5207711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8D90E5-4629-FB48-98D9-4A000F17077F}"/>
              </a:ext>
            </a:extLst>
          </p:cNvPr>
          <p:cNvCxnSpPr>
            <a:cxnSpLocks/>
          </p:cNvCxnSpPr>
          <p:nvPr/>
        </p:nvCxnSpPr>
        <p:spPr>
          <a:xfrm>
            <a:off x="3727793" y="5028278"/>
            <a:ext cx="2150455" cy="690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3703B3-ECC4-D442-8701-0BCAAADD0500}"/>
              </a:ext>
            </a:extLst>
          </p:cNvPr>
          <p:cNvSpPr txBox="1"/>
          <p:nvPr/>
        </p:nvSpPr>
        <p:spPr>
          <a:xfrm>
            <a:off x="2327432" y="1280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1711C-CEFC-5B49-9E90-4E8BC71981E3}"/>
              </a:ext>
            </a:extLst>
          </p:cNvPr>
          <p:cNvSpPr txBox="1"/>
          <p:nvPr/>
        </p:nvSpPr>
        <p:spPr>
          <a:xfrm>
            <a:off x="4656512" y="4015204"/>
            <a:ext cx="150073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OpenVirus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54206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4358-FAE5-3A42-8EE2-08CE6F219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131"/>
            <a:ext cx="8229600" cy="594803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What are ontologies for?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Identification (unique ID)</a:t>
            </a:r>
          </a:p>
          <a:p>
            <a:r>
              <a:rPr lang="en-US" dirty="0"/>
              <a:t>Annotation</a:t>
            </a:r>
          </a:p>
          <a:p>
            <a:r>
              <a:rPr lang="en-US" dirty="0"/>
              <a:t>Searching</a:t>
            </a:r>
          </a:p>
          <a:p>
            <a:r>
              <a:rPr lang="en-US" dirty="0"/>
              <a:t>Constraints</a:t>
            </a:r>
          </a:p>
          <a:p>
            <a:r>
              <a:rPr lang="en-US" dirty="0"/>
              <a:t>Computability</a:t>
            </a:r>
          </a:p>
          <a:p>
            <a:r>
              <a:rPr lang="en-US" dirty="0"/>
              <a:t>Translation: languages, data and ideas</a:t>
            </a:r>
          </a:p>
          <a:p>
            <a:r>
              <a:rPr lang="en-US" dirty="0"/>
              <a:t>Linking</a:t>
            </a:r>
          </a:p>
          <a:p>
            <a:r>
              <a:rPr lang="en-US" dirty="0"/>
              <a:t>Combinability</a:t>
            </a:r>
          </a:p>
          <a:p>
            <a:r>
              <a:rPr lang="en-US" dirty="0" err="1"/>
              <a:t>Memex</a:t>
            </a:r>
            <a:r>
              <a:rPr lang="en-US" dirty="0"/>
              <a:t> (harvests usage)</a:t>
            </a:r>
          </a:p>
          <a:p>
            <a:r>
              <a:rPr lang="en-US" dirty="0"/>
              <a:t>Business logic</a:t>
            </a:r>
          </a:p>
          <a:p>
            <a:r>
              <a:rPr lang="en-US" dirty="0"/>
              <a:t>Political Control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What is yours for?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46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D91B-521A-F94B-B159-BEE8029C8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8626"/>
          </a:xfrm>
        </p:spPr>
        <p:txBody>
          <a:bodyPr/>
          <a:lstStyle/>
          <a:p>
            <a:r>
              <a:rPr lang="en-US" dirty="0"/>
              <a:t>Thoughts and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E69E8-4275-A14E-8E12-9E3C30450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217" y="768626"/>
            <a:ext cx="8229600" cy="5966791"/>
          </a:xfrm>
        </p:spPr>
        <p:txBody>
          <a:bodyPr>
            <a:noAutofit/>
          </a:bodyPr>
          <a:lstStyle/>
          <a:p>
            <a:r>
              <a:rPr lang="en-GB" sz="2400" dirty="0"/>
              <a:t>what is your ontology for?*</a:t>
            </a:r>
          </a:p>
          <a:p>
            <a:r>
              <a:rPr lang="en-GB" sz="2400" dirty="0"/>
              <a:t>who is your ontology for?*</a:t>
            </a:r>
            <a:br>
              <a:rPr lang="en-GB" sz="2400" dirty="0"/>
            </a:br>
            <a:endParaRPr lang="en-GB" sz="2400" dirty="0"/>
          </a:p>
          <a:p>
            <a:pPr marL="0" indent="0">
              <a:buNone/>
            </a:pPr>
            <a:r>
              <a:rPr lang="en-GB" sz="2400" dirty="0"/>
              <a:t>Some contrasts (all are valuable)</a:t>
            </a:r>
          </a:p>
          <a:p>
            <a:r>
              <a:rPr lang="en-GB" sz="2400" dirty="0"/>
              <a:t>constrained versus unconstrained </a:t>
            </a:r>
          </a:p>
          <a:p>
            <a:r>
              <a:rPr lang="en-GB" sz="2400" dirty="0"/>
              <a:t>consistent versus inconsistent ontologies</a:t>
            </a:r>
          </a:p>
          <a:p>
            <a:r>
              <a:rPr lang="en-GB" sz="2400" dirty="0"/>
              <a:t>Top-down or bottom-up</a:t>
            </a:r>
          </a:p>
          <a:p>
            <a:r>
              <a:rPr lang="en-GB" sz="2400" dirty="0"/>
              <a:t>static vs dynamic :</a:t>
            </a:r>
          </a:p>
          <a:p>
            <a:pPr lvl="1"/>
            <a:r>
              <a:rPr lang="en-GB" sz="2400" dirty="0"/>
              <a:t>time; content evolution</a:t>
            </a:r>
          </a:p>
          <a:p>
            <a:pPr lvl="1"/>
            <a:r>
              <a:rPr lang="en-GB" sz="2400" dirty="0"/>
              <a:t>breadth; new concepts</a:t>
            </a:r>
          </a:p>
          <a:p>
            <a:r>
              <a:rPr lang="en-GB" sz="2400" dirty="0"/>
              <a:t>automatic vs human</a:t>
            </a:r>
          </a:p>
          <a:p>
            <a:r>
              <a:rPr lang="en-GB" sz="2400" dirty="0"/>
              <a:t>control vs. freedom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* answers in the chat?</a:t>
            </a: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88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754C0-101E-DF49-AF58-8BDF478D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75" y="514065"/>
            <a:ext cx="7593496" cy="3224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EA266-7A7B-984E-B1CE-B3C3F1B2FB04}"/>
              </a:ext>
            </a:extLst>
          </p:cNvPr>
          <p:cNvSpPr txBox="1"/>
          <p:nvPr/>
        </p:nvSpPr>
        <p:spPr>
          <a:xfrm>
            <a:off x="271660" y="52400"/>
            <a:ext cx="59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WikidataCon</a:t>
            </a:r>
            <a:r>
              <a:rPr lang="en-US" sz="2400" dirty="0"/>
              <a:t> 2021 (Problems! Lydia </a:t>
            </a:r>
            <a:r>
              <a:rPr lang="en-US" sz="2400" dirty="0" err="1"/>
              <a:t>Pintscher</a:t>
            </a:r>
            <a:r>
              <a:rPr lang="en-US" sz="24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7AA81-722E-3E46-8FF2-6834A0B3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761" y="3738700"/>
            <a:ext cx="5715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8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9357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6" y="5234515"/>
            <a:ext cx="8820032" cy="1185643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2" name="Oval 1"/>
          <p:cNvSpPr/>
          <p:nvPr/>
        </p:nvSpPr>
        <p:spPr>
          <a:xfrm>
            <a:off x="4429125" y="5064125"/>
            <a:ext cx="873125" cy="539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9150" y="5461000"/>
            <a:ext cx="1069975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50050" y="5730875"/>
            <a:ext cx="1069975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24076" y="6007408"/>
            <a:ext cx="876300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89175" y="1095375"/>
            <a:ext cx="5029200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03750" y="1619249"/>
            <a:ext cx="698500" cy="301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03750" y="4651375"/>
            <a:ext cx="1069975" cy="4127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88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4111" y="853019"/>
            <a:ext cx="9144000" cy="29146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100"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2000" dirty="0">
                <a:latin typeface="Arial"/>
                <a:cs typeface="Arial"/>
                <a:hlinkClick r:id="rId2"/>
              </a:rPr>
              <a:t>http://www.nytimes.com/2015/04/08/opinion/yes-we-were-warned-about-ebola.html</a:t>
            </a:r>
            <a:r>
              <a:rPr lang="en-US" sz="2000" dirty="0">
                <a:latin typeface="Arial"/>
                <a:cs typeface="Arial"/>
              </a:rPr>
              <a:t> 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endParaRPr lang="en-US" sz="2000" dirty="0">
              <a:solidFill>
                <a:srgbClr val="535353"/>
              </a:solidFill>
              <a:latin typeface="Arial"/>
              <a:cs typeface="Arial"/>
            </a:endParaRP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2000" i="0" dirty="0">
                <a:latin typeface="Arial"/>
                <a:cs typeface="Arial"/>
              </a:rPr>
              <a:t>We were stunned recently  … an article by European researchers in </a:t>
            </a:r>
            <a:r>
              <a:rPr lang="en-US" sz="2000" b="1" i="0" dirty="0">
                <a:latin typeface="Arial"/>
                <a:cs typeface="Arial"/>
              </a:rPr>
              <a:t>Annals of Virology [1982</a:t>
            </a:r>
            <a:r>
              <a:rPr lang="en-US" sz="2000" i="0" dirty="0">
                <a:latin typeface="Arial"/>
                <a:cs typeface="Arial"/>
              </a:rPr>
              <a:t>]: “</a:t>
            </a:r>
            <a:r>
              <a:rPr lang="en-US" sz="2000" b="1" i="0" dirty="0">
                <a:latin typeface="Arial"/>
                <a:cs typeface="Arial"/>
              </a:rPr>
              <a:t>Liberia has to be included in the Ebola virus endemic zone. … </a:t>
            </a:r>
            <a:r>
              <a:rPr lang="en-US" sz="2000" i="0" dirty="0">
                <a:latin typeface="Arial"/>
                <a:cs typeface="Arial"/>
              </a:rPr>
              <a:t>medical personnel in Liberian health centers […] may come across active cases,”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endParaRPr lang="en-US" sz="2000" i="0" dirty="0">
              <a:solidFill>
                <a:srgbClr val="535353"/>
              </a:solidFill>
              <a:latin typeface="Arial"/>
              <a:cs typeface="Arial"/>
            </a:endParaRP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1600" dirty="0">
                <a:latin typeface="Arial"/>
                <a:cs typeface="Arial"/>
              </a:rPr>
              <a:t>Bernice </a:t>
            </a:r>
            <a:r>
              <a:rPr lang="en-US" sz="1600" dirty="0" err="1">
                <a:latin typeface="Arial"/>
                <a:cs typeface="Arial"/>
              </a:rPr>
              <a:t>Dahn</a:t>
            </a:r>
            <a:r>
              <a:rPr lang="en-US" sz="1600" dirty="0">
                <a:latin typeface="Arial"/>
                <a:cs typeface="Arial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chief medical officer of Liberia’s Ministry of Health</a:t>
            </a:r>
            <a:r>
              <a:rPr lang="en-US" sz="1600" dirty="0">
                <a:latin typeface="Arial"/>
                <a:cs typeface="Arial"/>
              </a:rPr>
              <a:t>)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1600" dirty="0">
                <a:latin typeface="Arial"/>
                <a:cs typeface="Arial"/>
              </a:rPr>
              <a:t>Vera </a:t>
            </a:r>
            <a:r>
              <a:rPr lang="en-US" sz="1600" dirty="0" err="1">
                <a:latin typeface="Arial"/>
                <a:cs typeface="Arial"/>
              </a:rPr>
              <a:t>Mussah</a:t>
            </a:r>
            <a:r>
              <a:rPr lang="en-US" sz="1600" dirty="0">
                <a:latin typeface="Arial"/>
                <a:cs typeface="Arial"/>
              </a:rPr>
              <a:t> (director of county health services) 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1600" dirty="0">
                <a:latin typeface="Arial"/>
                <a:cs typeface="Arial"/>
              </a:rPr>
              <a:t>Cameron Nutt (Ebola response adviser to Partners in Health)</a:t>
            </a:r>
            <a:endParaRPr sz="1600" dirty="0">
              <a:solidFill>
                <a:srgbClr val="535353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224" y="42334"/>
            <a:ext cx="7611879" cy="64633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3600" dirty="0"/>
              <a:t>A System Failure of Scholarly Publishing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4900B-D9D5-0749-9A07-77BE0A909A15}"/>
              </a:ext>
            </a:extLst>
          </p:cNvPr>
          <p:cNvSpPr txBox="1"/>
          <p:nvPr/>
        </p:nvSpPr>
        <p:spPr>
          <a:xfrm rot="21020440">
            <a:off x="2218228" y="4224540"/>
            <a:ext cx="3640148" cy="18158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Can we use machines to scan the whole literature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For VIRAL EPIDEMICS?</a:t>
            </a:r>
          </a:p>
        </p:txBody>
      </p:sp>
    </p:spTree>
    <p:extLst>
      <p:ext uri="{BB962C8B-B14F-4D97-AF65-F5344CB8AC3E}">
        <p14:creationId xmlns:p14="http://schemas.microsoft.com/office/powerpoint/2010/main" val="132563666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3 at 18.1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6" y="1047131"/>
            <a:ext cx="8995444" cy="383548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037503" y="291775"/>
            <a:ext cx="3867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do these mean?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45EB8E-2A28-254B-8B20-4351BC9D8D58}"/>
              </a:ext>
            </a:extLst>
          </p:cNvPr>
          <p:cNvSpPr/>
          <p:nvPr/>
        </p:nvSpPr>
        <p:spPr>
          <a:xfrm rot="21256101">
            <a:off x="6807356" y="2445485"/>
            <a:ext cx="1257905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B4E5DE-5FAA-D84C-BEBD-486748364970}"/>
              </a:ext>
            </a:extLst>
          </p:cNvPr>
          <p:cNvSpPr/>
          <p:nvPr/>
        </p:nvSpPr>
        <p:spPr>
          <a:xfrm rot="21256101">
            <a:off x="5770171" y="2324649"/>
            <a:ext cx="1402635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9AB19F-D77E-3F44-963F-3980BD869D01}"/>
              </a:ext>
            </a:extLst>
          </p:cNvPr>
          <p:cNvSpPr/>
          <p:nvPr/>
        </p:nvSpPr>
        <p:spPr>
          <a:xfrm rot="21256101">
            <a:off x="4232371" y="2198137"/>
            <a:ext cx="853859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1E461-3835-0C49-8774-5894610E1F42}"/>
              </a:ext>
            </a:extLst>
          </p:cNvPr>
          <p:cNvSpPr txBox="1"/>
          <p:nvPr/>
        </p:nvSpPr>
        <p:spPr>
          <a:xfrm>
            <a:off x="6117898" y="2900766"/>
            <a:ext cx="7873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4A02-4571-924F-9C00-BD167DD36979}"/>
              </a:ext>
            </a:extLst>
          </p:cNvPr>
          <p:cNvSpPr txBox="1"/>
          <p:nvPr/>
        </p:nvSpPr>
        <p:spPr>
          <a:xfrm>
            <a:off x="7295269" y="2954921"/>
            <a:ext cx="7873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Drug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00381-DB82-7D47-8B79-1188E0912AFB}"/>
              </a:ext>
            </a:extLst>
          </p:cNvPr>
          <p:cNvSpPr txBox="1"/>
          <p:nvPr/>
        </p:nvSpPr>
        <p:spPr>
          <a:xfrm>
            <a:off x="3791591" y="1533907"/>
            <a:ext cx="13130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Receptor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1E036-DBA9-C144-8AA3-FE1F0351E9A3}"/>
              </a:ext>
            </a:extLst>
          </p:cNvPr>
          <p:cNvSpPr txBox="1"/>
          <p:nvPr/>
        </p:nvSpPr>
        <p:spPr>
          <a:xfrm>
            <a:off x="2585620" y="5286899"/>
            <a:ext cx="50380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 Narrative</a:t>
            </a:r>
          </a:p>
        </p:txBody>
      </p:sp>
    </p:spTree>
    <p:extLst>
      <p:ext uri="{BB962C8B-B14F-4D97-AF65-F5344CB8AC3E}">
        <p14:creationId xmlns:p14="http://schemas.microsoft.com/office/powerpoint/2010/main" val="753848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33BF9-DF78-BF4E-945A-081DC48F2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3" y="5021103"/>
            <a:ext cx="8229600" cy="114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Purposes: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ICD-10 for national reporting every disease/condition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ICD-10-CM diagnosis and insurance (USA)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99C4E3F5-5C0D-2E4D-B5D4-D37419E46A2D}"/>
              </a:ext>
            </a:extLst>
          </p:cNvPr>
          <p:cNvSpPr/>
          <p:nvPr/>
        </p:nvSpPr>
        <p:spPr>
          <a:xfrm>
            <a:off x="6075642" y="3572540"/>
            <a:ext cx="348909" cy="755319"/>
          </a:xfrm>
          <a:prstGeom prst="curved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5" name="Picture 4" descr="Screen Shot 2016-03-15 at 13.05.12.png">
            <a:extLst>
              <a:ext uri="{FF2B5EF4-FFF2-40B4-BE49-F238E27FC236}">
                <a16:creationId xmlns:a16="http://schemas.microsoft.com/office/drawing/2014/main" id="{9F376531-5AD2-B043-95A8-E27D1A469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53" y="847099"/>
            <a:ext cx="6324600" cy="4051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31D016-3FB3-E941-8AD8-404613C27487}"/>
              </a:ext>
            </a:extLst>
          </p:cNvPr>
          <p:cNvSpPr txBox="1"/>
          <p:nvPr/>
        </p:nvSpPr>
        <p:spPr>
          <a:xfrm>
            <a:off x="2505693" y="355063"/>
            <a:ext cx="518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International Statistical Classification of Disease</a:t>
            </a:r>
          </a:p>
        </p:txBody>
      </p:sp>
    </p:spTree>
    <p:extLst>
      <p:ext uri="{BB962C8B-B14F-4D97-AF65-F5344CB8AC3E}">
        <p14:creationId xmlns:p14="http://schemas.microsoft.com/office/powerpoint/2010/main" val="324966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D0BA81-D8BA-2A4B-BB24-9B465C03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0" y="955556"/>
            <a:ext cx="8343900" cy="509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CD3A-9018-344D-BE66-3D32B7FD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78" y="4017324"/>
            <a:ext cx="5245100" cy="257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506A4-47C0-F241-B53A-47300EB9F2FA}"/>
              </a:ext>
            </a:extLst>
          </p:cNvPr>
          <p:cNvSpPr txBox="1"/>
          <p:nvPr/>
        </p:nvSpPr>
        <p:spPr>
          <a:xfrm>
            <a:off x="3863340" y="6196778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 tooltip="Diagnostic and Statistical Manual of Mental Disorders"/>
              </a:rPr>
              <a:t>Diagnostic and Statistical Manual of Mental Disorders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9321B-D67A-C943-9E7F-07AA87D3E295}"/>
              </a:ext>
            </a:extLst>
          </p:cNvPr>
          <p:cNvSpPr txBox="1"/>
          <p:nvPr/>
        </p:nvSpPr>
        <p:spPr>
          <a:xfrm>
            <a:off x="546262" y="358075"/>
            <a:ext cx="8597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Ontologies constrain/enhance the way we think and talk</a:t>
            </a:r>
          </a:p>
        </p:txBody>
      </p:sp>
    </p:spTree>
    <p:extLst>
      <p:ext uri="{BB962C8B-B14F-4D97-AF65-F5344CB8AC3E}">
        <p14:creationId xmlns:p14="http://schemas.microsoft.com/office/powerpoint/2010/main" val="150118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6422-A1B1-1C4A-BECF-5566BA16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3014"/>
          </a:xfrm>
        </p:spPr>
        <p:txBody>
          <a:bodyPr>
            <a:normAutofit fontScale="90000"/>
          </a:bodyPr>
          <a:lstStyle/>
          <a:p>
            <a:r>
              <a:rPr lang="en-US" dirty="0"/>
              <a:t>Emphasis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65D9E-9F4A-B340-A6EA-A230C54E6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7652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Multilingual,  Terminology</a:t>
            </a:r>
          </a:p>
          <a:p>
            <a:r>
              <a:rPr lang="en-US" b="1" dirty="0">
                <a:solidFill>
                  <a:srgbClr val="FF0000"/>
                </a:solidFill>
              </a:rPr>
              <a:t>Wikidata</a:t>
            </a:r>
            <a:r>
              <a:rPr lang="en-US" dirty="0"/>
              <a:t> / Wikipedia</a:t>
            </a:r>
          </a:p>
          <a:p>
            <a:r>
              <a:rPr lang="en-US" dirty="0"/>
              <a:t>Dynamic</a:t>
            </a:r>
          </a:p>
          <a:p>
            <a:r>
              <a:rPr lang="en-US" dirty="0"/>
              <a:t>Unconstrained, lightweight</a:t>
            </a:r>
          </a:p>
          <a:p>
            <a:r>
              <a:rPr lang="en-US" dirty="0"/>
              <a:t>Fun and accessible. </a:t>
            </a:r>
            <a:r>
              <a:rPr lang="en-US" b="1" dirty="0">
                <a:solidFill>
                  <a:srgbClr val="FF0000"/>
                </a:solidFill>
              </a:rPr>
              <a:t>Demos</a:t>
            </a:r>
          </a:p>
          <a:p>
            <a:r>
              <a:rPr lang="en-US" dirty="0"/>
              <a:t>Domains:</a:t>
            </a:r>
          </a:p>
          <a:p>
            <a:pPr lvl="1"/>
            <a:r>
              <a:rPr lang="en-US" dirty="0"/>
              <a:t>Chemistry</a:t>
            </a:r>
          </a:p>
          <a:p>
            <a:pPr lvl="1"/>
            <a:r>
              <a:rPr lang="en-US" dirty="0"/>
              <a:t>Plants</a:t>
            </a:r>
          </a:p>
          <a:p>
            <a:pPr lvl="1"/>
            <a:r>
              <a:rPr lang="en-US" dirty="0"/>
              <a:t>Places, diseases, organizations…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(No OWL, No FOL, No Protégé)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PURPOSE: To mine the whole scientific literature automatically for plant chemistry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11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4301-83E5-4F41-8AAA-B9502528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</a:t>
            </a:r>
          </a:p>
        </p:txBody>
      </p:sp>
    </p:spTree>
    <p:extLst>
      <p:ext uri="{BB962C8B-B14F-4D97-AF65-F5344CB8AC3E}">
        <p14:creationId xmlns:p14="http://schemas.microsoft.com/office/powerpoint/2010/main" val="247936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E2CE-24F6-2D4A-8B35-72892F1B08AF}"/>
              </a:ext>
            </a:extLst>
          </p:cNvPr>
          <p:cNvSpPr txBox="1"/>
          <p:nvPr/>
        </p:nvSpPr>
        <p:spPr>
          <a:xfrm>
            <a:off x="893641" y="5944418"/>
            <a:ext cx="779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contains several small annotating and parsing ontologies</a:t>
            </a:r>
          </a:p>
        </p:txBody>
      </p:sp>
    </p:spTree>
    <p:extLst>
      <p:ext uri="{BB962C8B-B14F-4D97-AF65-F5344CB8AC3E}">
        <p14:creationId xmlns:p14="http://schemas.microsoft.com/office/powerpoint/2010/main" val="392095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E2CE-24F6-2D4A-8B35-72892F1B08AF}"/>
              </a:ext>
            </a:extLst>
          </p:cNvPr>
          <p:cNvSpPr txBox="1"/>
          <p:nvPr/>
        </p:nvSpPr>
        <p:spPr>
          <a:xfrm>
            <a:off x="893641" y="5944418"/>
            <a:ext cx="779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contains several small annotating and parsing ontologies</a:t>
            </a:r>
          </a:p>
        </p:txBody>
      </p:sp>
    </p:spTree>
    <p:extLst>
      <p:ext uri="{BB962C8B-B14F-4D97-AF65-F5344CB8AC3E}">
        <p14:creationId xmlns:p14="http://schemas.microsoft.com/office/powerpoint/2010/main" val="758578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7CA7-2175-D342-902A-962DAE73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4686"/>
          </a:xfrm>
        </p:spPr>
        <p:txBody>
          <a:bodyPr>
            <a:normAutofit fontScale="90000"/>
          </a:bodyPr>
          <a:lstStyle/>
          <a:p>
            <a:r>
              <a:rPr lang="en-US" dirty="0"/>
              <a:t>Materials discourse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D675-4714-1148-A085-D09865B6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The syntheses of </a:t>
            </a:r>
            <a:r>
              <a:rPr lang="en-US" dirty="0" err="1"/>
              <a:t>NiO</a:t>
            </a:r>
            <a:r>
              <a:rPr lang="en-US" dirty="0"/>
              <a:t> and </a:t>
            </a:r>
            <a:r>
              <a:rPr lang="en-US" dirty="0" err="1"/>
              <a:t>LiNi</a:t>
            </a:r>
            <a:r>
              <a:rPr lang="en-US" dirty="0"/>
              <a:t> 0.4Mn 0.4Co 0.18Ti 0.02O 2 (NMC) were performed according to previously developed protocols 56. In short, </a:t>
            </a:r>
            <a:r>
              <a:rPr lang="en-US" dirty="0" err="1"/>
              <a:t>NiO</a:t>
            </a:r>
            <a:r>
              <a:rPr lang="en-US" dirty="0"/>
              <a:t> was synthesized using a solvothermal method aided with an alcohol pseudo-supercritical drying technique. NMC was synthesized using a co-precipitation method followed by high-temperature annealing with </a:t>
            </a:r>
            <a:r>
              <a:rPr lang="en-US" dirty="0" err="1"/>
              <a:t>LiOH</a:t>
            </a:r>
            <a:r>
              <a:rPr lang="en-US" dirty="0"/>
              <a:t>. 2032 Coin cells were fabricated using composites of </a:t>
            </a:r>
            <a:r>
              <a:rPr lang="en-US" dirty="0" err="1"/>
              <a:t>NiO</a:t>
            </a:r>
            <a:r>
              <a:rPr lang="en-US" dirty="0"/>
              <a:t> or NMC as working electrodes and lithium metal foils as counter electrodes. The </a:t>
            </a:r>
            <a:r>
              <a:rPr lang="en-US" dirty="0" err="1"/>
              <a:t>NiO</a:t>
            </a:r>
            <a:r>
              <a:rPr lang="en-US" dirty="0"/>
              <a:t> working electrodes were composed of 80 wt.% active material, 10 wt.% polyvinylidene fluoride (Kureha Chemical Ind. Co. Ltd) and 10 wt.% acetylene carbon black (Denka, 50% compressed) and loadings were typically 12 mg/cm 2 of active material. To make the electrodes, these solids were mixed into N-methyl-2-pyrrolidinone and the resulting slurry cast onto copper current collectors and dried. NMC working electrodes were prepared similarly and contained 84 wt.% active material, 8 wt.% polyvinylidene fluoride, 4 wt.% acetylene carbon black and 4 wt.% SFG-6 synthetic graphite on carbon-coated aluminum current collectors, with typical active material loadings of 67 mg/cm 2. The coin cells were assembled in a helium-filled glove box using </a:t>
            </a:r>
            <a:r>
              <a:rPr lang="en-US" dirty="0" err="1"/>
              <a:t>Celgard</a:t>
            </a:r>
            <a:r>
              <a:rPr lang="en-US" dirty="0"/>
              <a:t> 2400 separators and 1 M LiPF6 electrolyte in 1:2 w/w ethylene carbonate/dimethyl carbonate (Ferro Corporation). Battery testing was performed on a computer controlled VMP3 </a:t>
            </a:r>
            <a:r>
              <a:rPr lang="en-US" dirty="0" err="1"/>
              <a:t>potentiostat</a:t>
            </a:r>
            <a:r>
              <a:rPr lang="en-US" dirty="0"/>
              <a:t>/</a:t>
            </a:r>
            <a:r>
              <a:rPr lang="en-US" dirty="0" err="1"/>
              <a:t>galvanostat</a:t>
            </a:r>
            <a:r>
              <a:rPr lang="en-US" dirty="0"/>
              <a:t> (</a:t>
            </a:r>
            <a:r>
              <a:rPr lang="en-US" dirty="0" err="1"/>
              <a:t>BioLogic</a:t>
            </a:r>
            <a:r>
              <a:rPr lang="en-US" dirty="0"/>
              <a:t>). </a:t>
            </a:r>
            <a:r>
              <a:rPr lang="en-US" dirty="0" err="1"/>
              <a:t>NiO</a:t>
            </a:r>
            <a:r>
              <a:rPr lang="en-US" dirty="0"/>
              <a:t> and NMC electrodes were cycled at C/2 and C/20 rates, respectively. 1C was defined as fully discharging or charging an electrode in 1 h, corresponding to specific current densities of 718 mA/g and 280 mA/g for </a:t>
            </a:r>
            <a:r>
              <a:rPr lang="en-US" dirty="0" err="1"/>
              <a:t>NiO</a:t>
            </a:r>
            <a:r>
              <a:rPr lang="en-US" dirty="0"/>
              <a:t> and NMC materials, respectively.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610D25-9214-2C47-AA67-321EA41C9937}"/>
              </a:ext>
            </a:extLst>
          </p:cNvPr>
          <p:cNvSpPr txBox="1">
            <a:spLocks/>
          </p:cNvSpPr>
          <p:nvPr/>
        </p:nvSpPr>
        <p:spPr>
          <a:xfrm>
            <a:off x="580223" y="5401222"/>
            <a:ext cx="5699760" cy="72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19CF4-8339-DB42-8DF9-2DAC50B52799}"/>
              </a:ext>
            </a:extLst>
          </p:cNvPr>
          <p:cNvSpPr txBox="1"/>
          <p:nvPr/>
        </p:nvSpPr>
        <p:spPr>
          <a:xfrm>
            <a:off x="519263" y="1169622"/>
            <a:ext cx="556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SCIENTIFIC REPORTS | 4 : 5694 | DOI: 10.1038/srep05694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BBD6-5AA2-D94C-B434-DA506EE3B6C3}"/>
              </a:ext>
            </a:extLst>
          </p:cNvPr>
          <p:cNvSpPr txBox="1"/>
          <p:nvPr/>
        </p:nvSpPr>
        <p:spPr>
          <a:xfrm>
            <a:off x="519263" y="5031890"/>
            <a:ext cx="16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Cut-n-paste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82453-1BE1-3548-9AFD-56EFB6065784}"/>
              </a:ext>
            </a:extLst>
          </p:cNvPr>
          <p:cNvSpPr txBox="1"/>
          <p:nvPr/>
        </p:nvSpPr>
        <p:spPr>
          <a:xfrm>
            <a:off x="1799528" y="6187411"/>
            <a:ext cx="445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Written ca 2007 by </a:t>
            </a:r>
            <a:r>
              <a:rPr lang="en-US" dirty="0" err="1"/>
              <a:t>Lezan</a:t>
            </a:r>
            <a:r>
              <a:rPr lang="en-US" dirty="0"/>
              <a:t> </a:t>
            </a:r>
            <a:r>
              <a:rPr lang="en-US" dirty="0" err="1"/>
              <a:t>Hawizy</a:t>
            </a:r>
            <a:endParaRPr lang="en-US" dirty="0"/>
          </a:p>
          <a:p>
            <a:r>
              <a:rPr lang="en-US" dirty="0"/>
              <a:t>Daniel Lowe wrote OPSIN (name to structure)</a:t>
            </a:r>
          </a:p>
        </p:txBody>
      </p:sp>
    </p:spTree>
    <p:extLst>
      <p:ext uri="{BB962C8B-B14F-4D97-AF65-F5344CB8AC3E}">
        <p14:creationId xmlns:p14="http://schemas.microsoft.com/office/powerpoint/2010/main" val="750595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217B76-268B-3745-8897-A5ACDD4A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7" y="875803"/>
            <a:ext cx="8738886" cy="5112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9AB3E-162D-AF42-86B5-1F9CAB0D99D4}"/>
              </a:ext>
            </a:extLst>
          </p:cNvPr>
          <p:cNvSpPr txBox="1"/>
          <p:nvPr/>
        </p:nvSpPr>
        <p:spPr>
          <a:xfrm>
            <a:off x="949256" y="277793"/>
            <a:ext cx="7118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ChemicalTagger</a:t>
            </a:r>
            <a:r>
              <a:rPr lang="en-US" sz="2400" dirty="0">
                <a:solidFill>
                  <a:srgbClr val="FF0000"/>
                </a:solidFill>
              </a:rPr>
              <a:t> “out of the box” on Materials discourse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A05A7-A6E7-3D47-AB9C-D02A3C1C428F}"/>
              </a:ext>
            </a:extLst>
          </p:cNvPr>
          <p:cNvSpPr txBox="1"/>
          <p:nvPr/>
        </p:nvSpPr>
        <p:spPr>
          <a:xfrm>
            <a:off x="2708477" y="5870068"/>
            <a:ext cx="5166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unmarked fields need dictionaries!</a:t>
            </a:r>
          </a:p>
        </p:txBody>
      </p:sp>
    </p:spTree>
    <p:extLst>
      <p:ext uri="{BB962C8B-B14F-4D97-AF65-F5344CB8AC3E}">
        <p14:creationId xmlns:p14="http://schemas.microsoft.com/office/powerpoint/2010/main" val="3918479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6FAB-4026-2D45-B815-4668153E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Crystallography: CIF where much of this began</a:t>
            </a:r>
          </a:p>
        </p:txBody>
      </p:sp>
    </p:spTree>
    <p:extLst>
      <p:ext uri="{BB962C8B-B14F-4D97-AF65-F5344CB8AC3E}">
        <p14:creationId xmlns:p14="http://schemas.microsoft.com/office/powerpoint/2010/main" val="4240215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9DD0C-FA11-E349-ABEC-B6FBD33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3" y="523220"/>
            <a:ext cx="9052645" cy="5357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32118-5A5E-F340-8D5D-249069AEC187}"/>
              </a:ext>
            </a:extLst>
          </p:cNvPr>
          <p:cNvSpPr txBox="1"/>
          <p:nvPr/>
        </p:nvSpPr>
        <p:spPr>
          <a:xfrm>
            <a:off x="410241" y="5835974"/>
            <a:ext cx="670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 </a:t>
            </a:r>
            <a:r>
              <a:rPr lang="en-GB" sz="1400" i="1" dirty="0"/>
              <a:t>Hall SR, Allen FH, Brown ID (1991). </a:t>
            </a:r>
            <a:r>
              <a:rPr lang="en-GB" sz="1400" i="1" dirty="0">
                <a:hlinkClick r:id="rId4"/>
              </a:rPr>
              <a:t>"The Crystallographic Information File (CIF):</a:t>
            </a:r>
          </a:p>
          <a:p>
            <a:r>
              <a:rPr lang="en-GB" sz="1400" i="1" dirty="0">
                <a:hlinkClick r:id="rId4"/>
              </a:rPr>
              <a:t> a new standard archive file for crystallography"</a:t>
            </a:r>
            <a:r>
              <a:rPr lang="en-GB" sz="1400" i="1" dirty="0"/>
              <a:t>. Acta </a:t>
            </a:r>
            <a:r>
              <a:rPr lang="en-GB" sz="1400" i="1" dirty="0" err="1"/>
              <a:t>Crystallographica</a:t>
            </a:r>
            <a:r>
              <a:rPr lang="en-GB" sz="1400" i="1" dirty="0"/>
              <a:t> Section A. </a:t>
            </a:r>
            <a:r>
              <a:rPr lang="en-GB" sz="1400" b="1" i="1" dirty="0"/>
              <a:t>47</a:t>
            </a:r>
            <a:r>
              <a:rPr lang="en-GB" sz="1400" i="1" dirty="0"/>
              <a:t> (6): </a:t>
            </a:r>
          </a:p>
          <a:p>
            <a:r>
              <a:rPr lang="en-GB" sz="1400" i="1" dirty="0"/>
              <a:t>655–685. </a:t>
            </a:r>
            <a:r>
              <a:rPr lang="en-GB" sz="1400" i="1" dirty="0">
                <a:hlinkClick r:id="rId5" tooltip="Doi (identifier)"/>
              </a:rPr>
              <a:t>doi</a:t>
            </a:r>
            <a:r>
              <a:rPr lang="en-GB" sz="1400" i="1" dirty="0"/>
              <a:t>:</a:t>
            </a:r>
            <a:r>
              <a:rPr lang="en-GB" sz="1400" i="1" dirty="0">
                <a:hlinkClick r:id="rId4"/>
              </a:rPr>
              <a:t>10.1107/S010876739101067X</a:t>
            </a:r>
            <a:r>
              <a:rPr lang="en-GB" sz="1400" i="1" dirty="0"/>
              <a:t>.</a:t>
            </a:r>
            <a:endParaRPr lang="en-GB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26756-DEE4-AE47-87BF-D9B925D650DA}"/>
              </a:ext>
            </a:extLst>
          </p:cNvPr>
          <p:cNvSpPr txBox="1"/>
          <p:nvPr/>
        </p:nvSpPr>
        <p:spPr>
          <a:xfrm>
            <a:off x="280831" y="0"/>
            <a:ext cx="8631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CIF: crystallographic ontology – a model beyond formats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BAB3D-F8B7-8945-A3D7-D7D7012624DE}"/>
              </a:ext>
            </a:extLst>
          </p:cNvPr>
          <p:cNvSpPr txBox="1"/>
          <p:nvPr/>
        </p:nvSpPr>
        <p:spPr>
          <a:xfrm>
            <a:off x="5031988" y="5336417"/>
            <a:ext cx="110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30 years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17B28-0C19-E94F-A389-696001C95303}"/>
              </a:ext>
            </a:extLst>
          </p:cNvPr>
          <p:cNvSpPr txBox="1"/>
          <p:nvPr/>
        </p:nvSpPr>
        <p:spPr>
          <a:xfrm>
            <a:off x="4060580" y="2071601"/>
            <a:ext cx="52305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FF0000"/>
                </a:solidFill>
              </a:rPr>
              <a:t>In the late [1970s] the </a:t>
            </a:r>
            <a:r>
              <a:rPr lang="en-GB" sz="1400" b="1" i="1" dirty="0" err="1">
                <a:solidFill>
                  <a:srgbClr val="FF0000"/>
                </a:solidFill>
              </a:rPr>
              <a:t>IUCr</a:t>
            </a:r>
            <a:r>
              <a:rPr lang="en-GB" sz="1400" b="1" i="1" dirty="0">
                <a:solidFill>
                  <a:srgbClr val="FF0000"/>
                </a:solidFill>
              </a:rPr>
              <a:t> Commissions […] promoted the development of the Standard Crystallographic File Structure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1F35C-0DF9-E440-A960-816D6D712764}"/>
              </a:ext>
            </a:extLst>
          </p:cNvPr>
          <p:cNvSpPr txBox="1"/>
          <p:nvPr/>
        </p:nvSpPr>
        <p:spPr>
          <a:xfrm>
            <a:off x="320694" y="2643452"/>
            <a:ext cx="4276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“Framework” (</a:t>
            </a:r>
            <a:r>
              <a:rPr lang="en-US" sz="2400" b="1" dirty="0">
                <a:solidFill>
                  <a:srgbClr val="FF0000"/>
                </a:solidFill>
              </a:rPr>
              <a:t>model</a:t>
            </a:r>
            <a:r>
              <a:rPr lang="en-US" sz="2400" dirty="0">
                <a:solidFill>
                  <a:srgbClr val="FF0000"/>
                </a:solidFill>
              </a:rPr>
              <a:t>) , not “file”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612B41-4FDF-DD48-B1DC-0B6C77F16BE8}"/>
              </a:ext>
            </a:extLst>
          </p:cNvPr>
          <p:cNvCxnSpPr>
            <a:cxnSpLocks/>
          </p:cNvCxnSpPr>
          <p:nvPr/>
        </p:nvCxnSpPr>
        <p:spPr>
          <a:xfrm flipV="1">
            <a:off x="1816608" y="1782147"/>
            <a:ext cx="2243972" cy="984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133C06-9E2A-BA4D-AC3A-72E90E6F4DE3}"/>
              </a:ext>
            </a:extLst>
          </p:cNvPr>
          <p:cNvSpPr txBox="1"/>
          <p:nvPr/>
        </p:nvSpPr>
        <p:spPr>
          <a:xfrm>
            <a:off x="4060580" y="3030069"/>
            <a:ext cx="500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[late 1980s] </a:t>
            </a:r>
            <a:r>
              <a:rPr lang="en-GB" b="1" i="1" dirty="0" err="1">
                <a:solidFill>
                  <a:srgbClr val="FF0000"/>
                </a:solidFill>
              </a:rPr>
              <a:t>IUCr</a:t>
            </a:r>
            <a:r>
              <a:rPr lang="en-GB" b="1" i="1" dirty="0">
                <a:solidFill>
                  <a:srgbClr val="FF0000"/>
                </a:solidFill>
              </a:rPr>
              <a:t> promoted the submission of data</a:t>
            </a:r>
          </a:p>
          <a:p>
            <a:r>
              <a:rPr lang="en-GB" b="1" i="1" dirty="0">
                <a:solidFill>
                  <a:srgbClr val="FF0000"/>
                </a:solidFill>
              </a:rPr>
              <a:t> in machine-readable form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40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6229E-F827-7442-909C-6C501F4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5" y="1525019"/>
            <a:ext cx="8848675" cy="2662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2F54D-D155-4E42-B6E1-022AFB08867D}"/>
              </a:ext>
            </a:extLst>
          </p:cNvPr>
          <p:cNvSpPr txBox="1"/>
          <p:nvPr/>
        </p:nvSpPr>
        <p:spPr>
          <a:xfrm>
            <a:off x="778284" y="5057764"/>
            <a:ext cx="2094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 Supports: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discourse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25752-1E05-AC41-B833-878AF7C38600}"/>
              </a:ext>
            </a:extLst>
          </p:cNvPr>
          <p:cNvSpPr txBox="1"/>
          <p:nvPr/>
        </p:nvSpPr>
        <p:spPr>
          <a:xfrm>
            <a:off x="6422244" y="17091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Unique_id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61707-648F-8C45-951E-5963163A0E30}"/>
              </a:ext>
            </a:extLst>
          </p:cNvPr>
          <p:cNvSpPr txBox="1"/>
          <p:nvPr/>
        </p:nvSpPr>
        <p:spPr>
          <a:xfrm>
            <a:off x="4511111" y="2187805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8D935-50B2-134B-969F-7EBD2A94B7F1}"/>
              </a:ext>
            </a:extLst>
          </p:cNvPr>
          <p:cNvSpPr txBox="1"/>
          <p:nvPr/>
        </p:nvSpPr>
        <p:spPr>
          <a:xfrm>
            <a:off x="2416030" y="1979112"/>
            <a:ext cx="14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0891-311E-D94D-AFE7-6254E75EF64B}"/>
              </a:ext>
            </a:extLst>
          </p:cNvPr>
          <p:cNvSpPr txBox="1"/>
          <p:nvPr/>
        </p:nvSpPr>
        <p:spPr>
          <a:xfrm>
            <a:off x="2622441" y="2374505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 limits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BB61B-2872-364B-8303-F8C29842505F}"/>
              </a:ext>
            </a:extLst>
          </p:cNvPr>
          <p:cNvSpPr txBox="1"/>
          <p:nvPr/>
        </p:nvSpPr>
        <p:spPr>
          <a:xfrm>
            <a:off x="4534842" y="2522336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Allowed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EBAF6-1C4E-6C4A-BDF9-8D8B7678E1E0}"/>
              </a:ext>
            </a:extLst>
          </p:cNvPr>
          <p:cNvSpPr txBox="1"/>
          <p:nvPr/>
        </p:nvSpPr>
        <p:spPr>
          <a:xfrm>
            <a:off x="4719662" y="3003208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Mandated units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96EE7-CC9B-D545-A9F0-59A3C4DE4224}"/>
              </a:ext>
            </a:extLst>
          </p:cNvPr>
          <p:cNvSpPr txBox="1"/>
          <p:nvPr/>
        </p:nvSpPr>
        <p:spPr>
          <a:xfrm>
            <a:off x="2682681" y="139613"/>
            <a:ext cx="382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Typical CIF data entry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7B6B7-EEC4-7145-818A-6A0DB5E81FC6}"/>
              </a:ext>
            </a:extLst>
          </p:cNvPr>
          <p:cNvSpPr txBox="1"/>
          <p:nvPr/>
        </p:nvSpPr>
        <p:spPr>
          <a:xfrm>
            <a:off x="4485936" y="5112717"/>
            <a:ext cx="360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Data can be mixed with text (</a:t>
            </a:r>
            <a:r>
              <a:rPr lang="en-US" b="1" i="1" dirty="0" err="1">
                <a:solidFill>
                  <a:srgbClr val="C00000"/>
                </a:solidFill>
              </a:rPr>
              <a:t>LaTeX</a:t>
            </a:r>
            <a:r>
              <a:rPr lang="en-US" b="1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6330A-D56B-C045-BA4D-B7CF66C60C4F}"/>
              </a:ext>
            </a:extLst>
          </p:cNvPr>
          <p:cNvSpPr txBox="1"/>
          <p:nvPr/>
        </p:nvSpPr>
        <p:spPr>
          <a:xfrm>
            <a:off x="2955268" y="870174"/>
            <a:ext cx="31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Container of Name-value pairs</a:t>
            </a:r>
          </a:p>
        </p:txBody>
      </p:sp>
    </p:spTree>
    <p:extLst>
      <p:ext uri="{BB962C8B-B14F-4D97-AF65-F5344CB8AC3E}">
        <p14:creationId xmlns:p14="http://schemas.microsoft.com/office/powerpoint/2010/main" val="635617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7202F-3AAF-914F-B405-F43EB55C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" y="749507"/>
            <a:ext cx="9323883" cy="551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38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244EFF-51E4-482D-A51A-BFE77CECCF94}"/>
              </a:ext>
            </a:extLst>
          </p:cNvPr>
          <p:cNvSpPr txBox="1"/>
          <p:nvPr/>
        </p:nvSpPr>
        <p:spPr>
          <a:xfrm>
            <a:off x="558963" y="967352"/>
            <a:ext cx="41479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3300" dirty="0">
                <a:solidFill>
                  <a:prstClr val="black"/>
                </a:solidFill>
                <a:latin typeface="Calibri" panose="020F0502020204030204"/>
              </a:rPr>
              <a:t>Why Plant Chemistry?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CB1C0-1DD6-420B-AE4F-9598E7700810}"/>
              </a:ext>
            </a:extLst>
          </p:cNvPr>
          <p:cNvSpPr txBox="1"/>
          <p:nvPr/>
        </p:nvSpPr>
        <p:spPr>
          <a:xfrm>
            <a:off x="2101836" y="1538058"/>
            <a:ext cx="556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400" dirty="0">
                <a:solidFill>
                  <a:prstClr val="black"/>
                </a:solidFill>
                <a:latin typeface="Calibri" panose="020F0502020204030204"/>
              </a:rPr>
              <a:t>“Plants are better chemists than we are!“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58BF1-0D9D-4ED3-890C-9CEF598850D9}"/>
              </a:ext>
            </a:extLst>
          </p:cNvPr>
          <p:cNvSpPr txBox="1"/>
          <p:nvPr/>
        </p:nvSpPr>
        <p:spPr>
          <a:xfrm>
            <a:off x="436656" y="3798740"/>
            <a:ext cx="1898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3000" dirty="0">
                <a:solidFill>
                  <a:prstClr val="black"/>
                </a:solidFill>
                <a:latin typeface="Calibri" panose="020F0502020204030204"/>
              </a:rPr>
              <a:t>TERPENES!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E00C1-1733-4662-B98C-1D28067D89F4}"/>
              </a:ext>
            </a:extLst>
          </p:cNvPr>
          <p:cNvSpPr txBox="1"/>
          <p:nvPr/>
        </p:nvSpPr>
        <p:spPr>
          <a:xfrm>
            <a:off x="521566" y="1999632"/>
            <a:ext cx="4657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Plants use chemicals to:</a:t>
            </a:r>
          </a:p>
          <a:p>
            <a:pPr marL="214313" indent="-214313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communicate</a:t>
            </a:r>
          </a:p>
          <a:p>
            <a:pPr marL="214313" indent="-214313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Defend and resist disease</a:t>
            </a:r>
          </a:p>
          <a:p>
            <a:pPr marL="214313" indent="-214313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Attract pollinators</a:t>
            </a:r>
          </a:p>
          <a:p>
            <a:pPr marL="214313" indent="-214313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685800"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And for literally everything else!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810ACB-880F-427B-99B1-86CD2AAC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73547" y="3741032"/>
            <a:ext cx="1688059" cy="1177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F20486-4C77-4F7B-97DF-3658F46C05BB}"/>
              </a:ext>
            </a:extLst>
          </p:cNvPr>
          <p:cNvSpPr txBox="1"/>
          <p:nvPr/>
        </p:nvSpPr>
        <p:spPr>
          <a:xfrm>
            <a:off x="718696" y="4253940"/>
            <a:ext cx="4152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&gt;20000 compounds</a:t>
            </a:r>
          </a:p>
          <a:p>
            <a:pPr marL="257175" indent="-257175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All have same starter molecule</a:t>
            </a:r>
          </a:p>
          <a:p>
            <a:pPr marL="257175" indent="-257175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 Based on what enzymes acts on the starting molecules the final product is different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7954C8-D336-48B4-9E6E-65E3DD59B9EE}"/>
              </a:ext>
            </a:extLst>
          </p:cNvPr>
          <p:cNvSpPr/>
          <p:nvPr/>
        </p:nvSpPr>
        <p:spPr>
          <a:xfrm>
            <a:off x="8675250" y="857250"/>
            <a:ext cx="453514" cy="51379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D84D9C-FB4F-4084-B3BC-8CC499FC2EF3}"/>
              </a:ext>
            </a:extLst>
          </p:cNvPr>
          <p:cNvCxnSpPr>
            <a:cxnSpLocks/>
          </p:cNvCxnSpPr>
          <p:nvPr/>
        </p:nvCxnSpPr>
        <p:spPr>
          <a:xfrm flipV="1">
            <a:off x="-20419" y="1530598"/>
            <a:ext cx="8735657" cy="18914"/>
          </a:xfrm>
          <a:prstGeom prst="line">
            <a:avLst/>
          </a:prstGeom>
          <a:ln w="539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2C913AA-9FFB-41EB-8036-913DB5001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017" y="3741033"/>
            <a:ext cx="1688059" cy="12048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1BF0C3-03BF-441E-97FD-51DFD282163C}"/>
              </a:ext>
            </a:extLst>
          </p:cNvPr>
          <p:cNvSpPr txBox="1"/>
          <p:nvPr/>
        </p:nvSpPr>
        <p:spPr>
          <a:xfrm>
            <a:off x="4917727" y="3311053"/>
            <a:ext cx="13314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100" dirty="0">
                <a:solidFill>
                  <a:prstClr val="black"/>
                </a:solidFill>
                <a:latin typeface="Calibri" panose="020F0502020204030204"/>
              </a:rPr>
              <a:t>Aromatic!</a:t>
            </a:r>
          </a:p>
        </p:txBody>
      </p:sp>
      <p:pic>
        <p:nvPicPr>
          <p:cNvPr id="37" name="Graphic 36" descr="Cell Tower">
            <a:extLst>
              <a:ext uri="{FF2B5EF4-FFF2-40B4-BE49-F238E27FC236}">
                <a16:creationId xmlns:a16="http://schemas.microsoft.com/office/drawing/2014/main" id="{135D6775-3C72-404B-A61D-830823B4F3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2518" y="2353055"/>
            <a:ext cx="685800" cy="685800"/>
          </a:xfrm>
          <a:prstGeom prst="rect">
            <a:avLst/>
          </a:prstGeom>
        </p:spPr>
      </p:pic>
      <p:pic>
        <p:nvPicPr>
          <p:cNvPr id="39" name="Graphic 38" descr="Plant">
            <a:extLst>
              <a:ext uri="{FF2B5EF4-FFF2-40B4-BE49-F238E27FC236}">
                <a16:creationId xmlns:a16="http://schemas.microsoft.com/office/drawing/2014/main" id="{D0D119FF-F430-4DE4-98CD-6977E81C6B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5668" y="2333000"/>
            <a:ext cx="685800" cy="685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3315990-D006-4157-B4FA-36A9B837E8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9712" t="16448"/>
          <a:stretch/>
        </p:blipFill>
        <p:spPr>
          <a:xfrm>
            <a:off x="7014847" y="2212241"/>
            <a:ext cx="1343919" cy="10650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E88667B-07CC-46F8-8294-E7B2EA16FA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19129" t="-2377" r="2996" b="18163"/>
          <a:stretch/>
        </p:blipFill>
        <p:spPr>
          <a:xfrm>
            <a:off x="5532494" y="2195040"/>
            <a:ext cx="1331489" cy="10799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00B78B-9986-4009-A084-708B0C1A6450}"/>
              </a:ext>
            </a:extLst>
          </p:cNvPr>
          <p:cNvSpPr txBox="1"/>
          <p:nvPr/>
        </p:nvSpPr>
        <p:spPr>
          <a:xfrm>
            <a:off x="3664704" y="4329655"/>
            <a:ext cx="243840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endParaRPr lang="en-IN" sz="6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DF85A-8A19-43F4-93E2-F1268563D76D}"/>
              </a:ext>
            </a:extLst>
          </p:cNvPr>
          <p:cNvSpPr txBox="1"/>
          <p:nvPr/>
        </p:nvSpPr>
        <p:spPr>
          <a:xfrm>
            <a:off x="5002498" y="3798740"/>
            <a:ext cx="1610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ighlight>
                  <a:srgbClr val="FFFF00"/>
                </a:highlight>
              </a:rPr>
              <a:t>Mint </a:t>
            </a:r>
            <a:r>
              <a:rPr lang="hi-IN" sz="1350" dirty="0">
                <a:solidFill>
                  <a:srgbClr val="2021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पुदिना</a:t>
            </a:r>
            <a:r>
              <a:rPr lang="en-US" sz="1350" dirty="0">
                <a:solidFill>
                  <a:srgbClr val="2021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kn-IN" sz="1350" dirty="0">
                <a:solidFill>
                  <a:srgbClr val="2021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ಪುದಿನ</a:t>
            </a:r>
            <a:endParaRPr lang="en-IN" sz="135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3914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5F5CDD-C024-E943-8516-0268CBFA5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20" y="1115122"/>
            <a:ext cx="6479280" cy="4644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9B38-039F-2F40-80B4-D97DE2F74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7" y="188022"/>
            <a:ext cx="11684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76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244EFF-51E4-482D-A51A-BFE77CECCF94}"/>
              </a:ext>
            </a:extLst>
          </p:cNvPr>
          <p:cNvSpPr txBox="1"/>
          <p:nvPr/>
        </p:nvSpPr>
        <p:spPr>
          <a:xfrm>
            <a:off x="558963" y="967352"/>
            <a:ext cx="41479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3300" dirty="0">
                <a:solidFill>
                  <a:prstClr val="black"/>
                </a:solidFill>
                <a:latin typeface="Calibri" panose="020F0502020204030204"/>
              </a:rPr>
              <a:t>Why Plant Chemistry?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CB1C0-1DD6-420B-AE4F-9598E7700810}"/>
              </a:ext>
            </a:extLst>
          </p:cNvPr>
          <p:cNvSpPr txBox="1"/>
          <p:nvPr/>
        </p:nvSpPr>
        <p:spPr>
          <a:xfrm>
            <a:off x="2101836" y="1538058"/>
            <a:ext cx="556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400" dirty="0">
                <a:solidFill>
                  <a:prstClr val="black"/>
                </a:solidFill>
                <a:latin typeface="Calibri" panose="020F0502020204030204"/>
              </a:rPr>
              <a:t>“Plants are better chemists than we are!“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58BF1-0D9D-4ED3-890C-9CEF598850D9}"/>
              </a:ext>
            </a:extLst>
          </p:cNvPr>
          <p:cNvSpPr txBox="1"/>
          <p:nvPr/>
        </p:nvSpPr>
        <p:spPr>
          <a:xfrm>
            <a:off x="436656" y="3798740"/>
            <a:ext cx="1898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3000" dirty="0">
                <a:solidFill>
                  <a:prstClr val="black"/>
                </a:solidFill>
                <a:latin typeface="Calibri" panose="020F0502020204030204"/>
              </a:rPr>
              <a:t>TERPENES!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E00C1-1733-4662-B98C-1D28067D89F4}"/>
              </a:ext>
            </a:extLst>
          </p:cNvPr>
          <p:cNvSpPr txBox="1"/>
          <p:nvPr/>
        </p:nvSpPr>
        <p:spPr>
          <a:xfrm>
            <a:off x="521566" y="1999632"/>
            <a:ext cx="4657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Plants use chemicals to:</a:t>
            </a:r>
          </a:p>
          <a:p>
            <a:pPr marL="214313" indent="-214313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communicate</a:t>
            </a:r>
          </a:p>
          <a:p>
            <a:pPr marL="214313" indent="-214313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Defend and resist disease</a:t>
            </a:r>
          </a:p>
          <a:p>
            <a:pPr marL="214313" indent="-214313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Attract pollinators</a:t>
            </a:r>
          </a:p>
          <a:p>
            <a:pPr marL="214313" indent="-214313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685800"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And for literally everything else!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810ACB-880F-427B-99B1-86CD2AAC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11117" y="4713403"/>
            <a:ext cx="1688059" cy="1177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F20486-4C77-4F7B-97DF-3658F46C05BB}"/>
              </a:ext>
            </a:extLst>
          </p:cNvPr>
          <p:cNvSpPr txBox="1"/>
          <p:nvPr/>
        </p:nvSpPr>
        <p:spPr>
          <a:xfrm>
            <a:off x="680993" y="4187675"/>
            <a:ext cx="4152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&gt;20000 compounds</a:t>
            </a:r>
          </a:p>
          <a:p>
            <a:pPr marL="257175" indent="-257175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All have same starter molecule</a:t>
            </a:r>
          </a:p>
          <a:p>
            <a:pPr marL="257175" indent="-257175" defTabSz="685800">
              <a:buFontTx/>
              <a:buChar char="-"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 Based on what enzymes acts on the starting molecules the final product is different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7954C8-D336-48B4-9E6E-65E3DD59B9EE}"/>
              </a:ext>
            </a:extLst>
          </p:cNvPr>
          <p:cNvSpPr/>
          <p:nvPr/>
        </p:nvSpPr>
        <p:spPr>
          <a:xfrm>
            <a:off x="8675250" y="857250"/>
            <a:ext cx="453514" cy="51379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D84D9C-FB4F-4084-B3BC-8CC499FC2EF3}"/>
              </a:ext>
            </a:extLst>
          </p:cNvPr>
          <p:cNvCxnSpPr>
            <a:cxnSpLocks/>
          </p:cNvCxnSpPr>
          <p:nvPr/>
        </p:nvCxnSpPr>
        <p:spPr>
          <a:xfrm flipV="1">
            <a:off x="-20419" y="1530598"/>
            <a:ext cx="8735657" cy="18914"/>
          </a:xfrm>
          <a:prstGeom prst="line">
            <a:avLst/>
          </a:prstGeom>
          <a:ln w="539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2C913AA-9FFB-41EB-8036-913DB5001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26" y="4685796"/>
            <a:ext cx="1688059" cy="12048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1BF0C3-03BF-441E-97FD-51DFD282163C}"/>
              </a:ext>
            </a:extLst>
          </p:cNvPr>
          <p:cNvSpPr txBox="1"/>
          <p:nvPr/>
        </p:nvSpPr>
        <p:spPr>
          <a:xfrm>
            <a:off x="4917727" y="3311053"/>
            <a:ext cx="13314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100" dirty="0">
                <a:solidFill>
                  <a:prstClr val="black"/>
                </a:solidFill>
                <a:latin typeface="Calibri" panose="020F0502020204030204"/>
              </a:rPr>
              <a:t>Aromatic!</a:t>
            </a:r>
          </a:p>
        </p:txBody>
      </p:sp>
      <p:pic>
        <p:nvPicPr>
          <p:cNvPr id="37" name="Graphic 36" descr="Cell Tower">
            <a:extLst>
              <a:ext uri="{FF2B5EF4-FFF2-40B4-BE49-F238E27FC236}">
                <a16:creationId xmlns:a16="http://schemas.microsoft.com/office/drawing/2014/main" id="{135D6775-3C72-404B-A61D-830823B4F3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2518" y="2353055"/>
            <a:ext cx="685800" cy="685800"/>
          </a:xfrm>
          <a:prstGeom prst="rect">
            <a:avLst/>
          </a:prstGeom>
        </p:spPr>
      </p:pic>
      <p:pic>
        <p:nvPicPr>
          <p:cNvPr id="39" name="Graphic 38" descr="Plant">
            <a:extLst>
              <a:ext uri="{FF2B5EF4-FFF2-40B4-BE49-F238E27FC236}">
                <a16:creationId xmlns:a16="http://schemas.microsoft.com/office/drawing/2014/main" id="{D0D119FF-F430-4DE4-98CD-6977E81C6B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5668" y="2333000"/>
            <a:ext cx="685800" cy="685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3315990-D006-4157-B4FA-36A9B837E8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9712" t="16448"/>
          <a:stretch/>
        </p:blipFill>
        <p:spPr>
          <a:xfrm>
            <a:off x="7014847" y="2212241"/>
            <a:ext cx="1343919" cy="10650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E88667B-07CC-46F8-8294-E7B2EA16FA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19129" t="-2377" r="2996" b="18163"/>
          <a:stretch/>
        </p:blipFill>
        <p:spPr>
          <a:xfrm>
            <a:off x="5532494" y="2195040"/>
            <a:ext cx="1331489" cy="10799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00B78B-9986-4009-A084-708B0C1A6450}"/>
              </a:ext>
            </a:extLst>
          </p:cNvPr>
          <p:cNvSpPr txBox="1"/>
          <p:nvPr/>
        </p:nvSpPr>
        <p:spPr>
          <a:xfrm>
            <a:off x="3664704" y="4329655"/>
            <a:ext cx="243840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endParaRPr lang="en-IN" sz="67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CCE8C-52AE-48AB-BFEA-096B4BABB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6267826" y="3541993"/>
            <a:ext cx="1383415" cy="7225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2229F1-C868-40F1-AD1D-8009B9BB780D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flipH="1">
            <a:off x="5455147" y="4264535"/>
            <a:ext cx="1504387" cy="448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F510C9-C609-4132-A217-7D5E1E96CA94}"/>
              </a:ext>
            </a:extLst>
          </p:cNvPr>
          <p:cNvCxnSpPr>
            <a:cxnSpLocks/>
            <a:stCxn id="8" idx="2"/>
            <a:endCxn id="33" idx="0"/>
          </p:cNvCxnSpPr>
          <p:nvPr/>
        </p:nvCxnSpPr>
        <p:spPr>
          <a:xfrm>
            <a:off x="6959534" y="4264536"/>
            <a:ext cx="353522" cy="42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5D4CC1-4AC6-4731-921D-683E6BC5AC4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959534" y="4264535"/>
            <a:ext cx="1535359" cy="26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4DF673-7073-4F16-8CEF-B4F2F5878C1C}"/>
              </a:ext>
            </a:extLst>
          </p:cNvPr>
          <p:cNvSpPr txBox="1"/>
          <p:nvPr/>
        </p:nvSpPr>
        <p:spPr>
          <a:xfrm>
            <a:off x="8252140" y="4769824"/>
            <a:ext cx="4231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B843DD-FCA9-48FD-9FFC-13CADC746A51}"/>
              </a:ext>
            </a:extLst>
          </p:cNvPr>
          <p:cNvSpPr txBox="1"/>
          <p:nvPr/>
        </p:nvSpPr>
        <p:spPr>
          <a:xfrm>
            <a:off x="5051825" y="4144735"/>
            <a:ext cx="9083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Enzymes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ADFA72-86AA-4B92-A12B-14D81A7ED9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433672" y="4691663"/>
            <a:ext cx="1888055" cy="1249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59562B-8ECA-4A0D-99AA-3D6EE20FC856}"/>
              </a:ext>
            </a:extLst>
          </p:cNvPr>
          <p:cNvSpPr txBox="1"/>
          <p:nvPr/>
        </p:nvSpPr>
        <p:spPr>
          <a:xfrm>
            <a:off x="4532140" y="4680979"/>
            <a:ext cx="6581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highlight>
                  <a:srgbClr val="FFFF00"/>
                </a:highlight>
              </a:rPr>
              <a:t>MINT</a:t>
            </a:r>
          </a:p>
        </p:txBody>
      </p:sp>
    </p:spTree>
    <p:extLst>
      <p:ext uri="{BB962C8B-B14F-4D97-AF65-F5344CB8AC3E}">
        <p14:creationId xmlns:p14="http://schemas.microsoft.com/office/powerpoint/2010/main" val="1428913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D9C75E-DCE4-4B8C-A67E-A740E94645B9}"/>
              </a:ext>
            </a:extLst>
          </p:cNvPr>
          <p:cNvSpPr txBox="1"/>
          <p:nvPr/>
        </p:nvSpPr>
        <p:spPr>
          <a:xfrm>
            <a:off x="5645876" y="4202421"/>
            <a:ext cx="3305653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0350" dirty="0">
                <a:solidFill>
                  <a:prstClr val="black"/>
                </a:solidFill>
                <a:latin typeface="Calibri" panose="020F0502020204030204"/>
              </a:rPr>
              <a:t>But…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63B40-C809-473B-B119-4ED122B0F612}"/>
              </a:ext>
            </a:extLst>
          </p:cNvPr>
          <p:cNvSpPr txBox="1"/>
          <p:nvPr/>
        </p:nvSpPr>
        <p:spPr>
          <a:xfrm>
            <a:off x="1" y="3231396"/>
            <a:ext cx="515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Deluge of information in scientific literature, thanks to recent advancement!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62EB1-0207-481B-BA93-780EDBBE8F1B}"/>
              </a:ext>
            </a:extLst>
          </p:cNvPr>
          <p:cNvSpPr txBox="1"/>
          <p:nvPr/>
        </p:nvSpPr>
        <p:spPr>
          <a:xfrm>
            <a:off x="2737593" y="884593"/>
            <a:ext cx="366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We are interested in TERPENES of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8E923-6236-413C-96FE-80CF9585B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1898"/>
          <a:stretch/>
        </p:blipFill>
        <p:spPr>
          <a:xfrm>
            <a:off x="1459857" y="1526950"/>
            <a:ext cx="820210" cy="695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ADC0CB-3187-48AC-9A7E-ABABBB0A9BD6}"/>
              </a:ext>
            </a:extLst>
          </p:cNvPr>
          <p:cNvSpPr txBox="1"/>
          <p:nvPr/>
        </p:nvSpPr>
        <p:spPr>
          <a:xfrm>
            <a:off x="1386961" y="1479704"/>
            <a:ext cx="6021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CORN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5193F-ABF6-4F3B-806F-B69BE34D0E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7052" t="-4748" b="12894"/>
          <a:stretch/>
        </p:blipFill>
        <p:spPr>
          <a:xfrm>
            <a:off x="2541806" y="1533630"/>
            <a:ext cx="820210" cy="6885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9F808-E06D-498A-8095-B23B906683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7558" t="2633" r="14796" b="20340"/>
          <a:stretch/>
        </p:blipFill>
        <p:spPr>
          <a:xfrm>
            <a:off x="3623755" y="1526950"/>
            <a:ext cx="780419" cy="695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01C29A-596C-48CD-9C06-D8F06A553B66}"/>
              </a:ext>
            </a:extLst>
          </p:cNvPr>
          <p:cNvSpPr txBox="1"/>
          <p:nvPr/>
        </p:nvSpPr>
        <p:spPr>
          <a:xfrm>
            <a:off x="2467265" y="1498810"/>
            <a:ext cx="9692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TOMATO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EEB63-12E0-402B-8172-72AD02DB0292}"/>
              </a:ext>
            </a:extLst>
          </p:cNvPr>
          <p:cNvSpPr txBox="1"/>
          <p:nvPr/>
        </p:nvSpPr>
        <p:spPr>
          <a:xfrm>
            <a:off x="3501646" y="1458079"/>
            <a:ext cx="10246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CAMELLIA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D97093-DBAA-44D1-9834-1D884936DD4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1047" t="964" r="12005" b="-964"/>
          <a:stretch/>
        </p:blipFill>
        <p:spPr>
          <a:xfrm>
            <a:off x="4665913" y="1461825"/>
            <a:ext cx="780077" cy="760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5DA4-E4E2-4412-BF58-01D5948D84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3623" t="12137" r="14936" b="-14353"/>
          <a:stretch/>
        </p:blipFill>
        <p:spPr>
          <a:xfrm>
            <a:off x="5707729" y="1444974"/>
            <a:ext cx="780077" cy="777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0856CE-3843-4538-9B33-A8324AA0818E}"/>
              </a:ext>
            </a:extLst>
          </p:cNvPr>
          <p:cNvSpPr txBox="1"/>
          <p:nvPr/>
        </p:nvSpPr>
        <p:spPr>
          <a:xfrm>
            <a:off x="6077636" y="5726153"/>
            <a:ext cx="274320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675" dirty="0">
                <a:solidFill>
                  <a:prstClr val="black"/>
                </a:solidFill>
                <a:latin typeface="Calibri" panose="020F0502020204030204"/>
                <a:hlinkClick r:id="rId12" tooltip="https://commons.wikimedia.org/wiki/File:Lemon_tree_002.jpg"/>
              </a:rPr>
              <a:t>This Photo</a:t>
            </a:r>
            <a:r>
              <a:rPr lang="en-IN" sz="675" dirty="0">
                <a:solidFill>
                  <a:prstClr val="black"/>
                </a:solidFill>
                <a:latin typeface="Calibri" panose="020F0502020204030204"/>
              </a:rPr>
              <a:t> by Unknown Author is licensed under </a:t>
            </a:r>
            <a:r>
              <a:rPr lang="en-IN" sz="675" dirty="0">
                <a:solidFill>
                  <a:prstClr val="black"/>
                </a:solidFill>
                <a:latin typeface="Calibri" panose="020F0502020204030204"/>
                <a:hlinkClick r:id="rId13" tooltip="https://creativecommons.org/licenses/by-sa/3.0/"/>
              </a:rPr>
              <a:t>CC BY-SA</a:t>
            </a:r>
            <a:endParaRPr lang="en-IN" sz="6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F28A5-6A03-480F-AC90-DE4F2CC94880}"/>
              </a:ext>
            </a:extLst>
          </p:cNvPr>
          <p:cNvSpPr txBox="1"/>
          <p:nvPr/>
        </p:nvSpPr>
        <p:spPr>
          <a:xfrm>
            <a:off x="5616603" y="1367336"/>
            <a:ext cx="677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LEMON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E4AE1-8AA4-4E18-B7D2-64E9EFA712C5}"/>
              </a:ext>
            </a:extLst>
          </p:cNvPr>
          <p:cNvSpPr txBox="1"/>
          <p:nvPr/>
        </p:nvSpPr>
        <p:spPr>
          <a:xfrm>
            <a:off x="4585126" y="1425303"/>
            <a:ext cx="56960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MINT</a:t>
            </a: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6436C0-B28E-4051-8F27-0CA163AF5C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6749544" y="1580739"/>
            <a:ext cx="855217" cy="6414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345779-D873-41BE-8A9C-E9D054F0DDDC}"/>
              </a:ext>
            </a:extLst>
          </p:cNvPr>
          <p:cNvSpPr txBox="1"/>
          <p:nvPr/>
        </p:nvSpPr>
        <p:spPr>
          <a:xfrm>
            <a:off x="6666841" y="1505836"/>
            <a:ext cx="7955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GRAPES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188577-7A98-4472-8C1A-C09BAA49AE36}"/>
              </a:ext>
            </a:extLst>
          </p:cNvPr>
          <p:cNvSpPr/>
          <p:nvPr/>
        </p:nvSpPr>
        <p:spPr>
          <a:xfrm>
            <a:off x="8724772" y="857250"/>
            <a:ext cx="453514" cy="51379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B0885F-1A8D-4DF4-968C-BF46108829C9}"/>
              </a:ext>
            </a:extLst>
          </p:cNvPr>
          <p:cNvSpPr txBox="1"/>
          <p:nvPr/>
        </p:nvSpPr>
        <p:spPr>
          <a:xfrm>
            <a:off x="2329885" y="2327425"/>
            <a:ext cx="475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What are the enzymes involved in the terpene synthesis?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E13C4-0B67-4F1C-9F27-9AEA0DEFC745}"/>
              </a:ext>
            </a:extLst>
          </p:cNvPr>
          <p:cNvSpPr txBox="1"/>
          <p:nvPr/>
        </p:nvSpPr>
        <p:spPr>
          <a:xfrm>
            <a:off x="3443036" y="2595837"/>
            <a:ext cx="224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What are its genes?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CF95D7-97DB-4CC2-917B-A81B8235FDC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12259" t="23575" r="6946" b="25178"/>
          <a:stretch/>
        </p:blipFill>
        <p:spPr>
          <a:xfrm>
            <a:off x="5922852" y="2797174"/>
            <a:ext cx="2704885" cy="128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4484D9-66D6-4D0E-9437-AB244D8D53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0" y="3947064"/>
            <a:ext cx="5248309" cy="205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53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FA553-731E-40E6-879F-E1039271C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23853" y="2105448"/>
            <a:ext cx="4157831" cy="269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EC56AE-9B26-4040-BC28-BB3495F581A4}"/>
              </a:ext>
            </a:extLst>
          </p:cNvPr>
          <p:cNvSpPr txBox="1"/>
          <p:nvPr/>
        </p:nvSpPr>
        <p:spPr>
          <a:xfrm>
            <a:off x="0" y="900553"/>
            <a:ext cx="388650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3000" b="1" dirty="0">
                <a:solidFill>
                  <a:srgbClr val="ED7D31"/>
                </a:solidFill>
                <a:latin typeface="Calibri" panose="020F0502020204030204"/>
              </a:rPr>
              <a:t>SCIENTIFIC</a:t>
            </a:r>
            <a:r>
              <a:rPr lang="en-IN" sz="3000" b="1" dirty="0">
                <a:solidFill>
                  <a:srgbClr val="92D050"/>
                </a:solidFill>
                <a:latin typeface="Calibri" panose="020F0502020204030204"/>
              </a:rPr>
              <a:t> </a:t>
            </a:r>
            <a:r>
              <a:rPr lang="en-IN" sz="3000" b="1" dirty="0">
                <a:solidFill>
                  <a:srgbClr val="ED7D31"/>
                </a:solidFill>
                <a:latin typeface="Calibri" panose="020F0502020204030204"/>
              </a:rPr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D0537D-4164-419B-95C3-911D4FDF24CF}"/>
              </a:ext>
            </a:extLst>
          </p:cNvPr>
          <p:cNvCxnSpPr>
            <a:cxnSpLocks/>
          </p:cNvCxnSpPr>
          <p:nvPr/>
        </p:nvCxnSpPr>
        <p:spPr>
          <a:xfrm>
            <a:off x="5836574" y="239618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DE11FE8-0E18-4D0C-88D6-182B2257E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1423" y="3560788"/>
            <a:ext cx="882053" cy="11116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836BB1-2DF2-4989-B228-1B8504AA52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14417"/>
          <a:stretch/>
        </p:blipFill>
        <p:spPr>
          <a:xfrm>
            <a:off x="5521422" y="2633303"/>
            <a:ext cx="882053" cy="9513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B74B24-EF60-4C29-BC61-454BB13141C8}"/>
              </a:ext>
            </a:extLst>
          </p:cNvPr>
          <p:cNvSpPr txBox="1"/>
          <p:nvPr/>
        </p:nvSpPr>
        <p:spPr>
          <a:xfrm>
            <a:off x="6452470" y="4056952"/>
            <a:ext cx="2765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Can’t read unless you pay!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E9ACD9-A3B3-4B88-8A64-0CFBA197FE8B}"/>
              </a:ext>
            </a:extLst>
          </p:cNvPr>
          <p:cNvCxnSpPr>
            <a:cxnSpLocks/>
          </p:cNvCxnSpPr>
          <p:nvPr/>
        </p:nvCxnSpPr>
        <p:spPr>
          <a:xfrm>
            <a:off x="6543212" y="2640774"/>
            <a:ext cx="0" cy="686213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137BA31-5C7C-4BCC-A1BE-D68E0394E46B}"/>
              </a:ext>
            </a:extLst>
          </p:cNvPr>
          <p:cNvSpPr txBox="1"/>
          <p:nvPr/>
        </p:nvSpPr>
        <p:spPr>
          <a:xfrm>
            <a:off x="6701344" y="2743773"/>
            <a:ext cx="17255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srgbClr val="FF0000"/>
                </a:solidFill>
                <a:latin typeface="Calibri" panose="020F0502020204030204"/>
              </a:rPr>
              <a:t>30% Open Access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A1517-54CE-40BB-B72B-96A84B03270A}"/>
              </a:ext>
            </a:extLst>
          </p:cNvPr>
          <p:cNvSpPr txBox="1"/>
          <p:nvPr/>
        </p:nvSpPr>
        <p:spPr>
          <a:xfrm>
            <a:off x="4538364" y="5749965"/>
            <a:ext cx="4365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P.S. this is just a back of the envelope calculation! NOT TO SCALE</a:t>
            </a:r>
            <a:endParaRPr lang="en-IN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8F1317-7584-4025-A83D-D8CCB2212F14}"/>
              </a:ext>
            </a:extLst>
          </p:cNvPr>
          <p:cNvCxnSpPr>
            <a:cxnSpLocks/>
          </p:cNvCxnSpPr>
          <p:nvPr/>
        </p:nvCxnSpPr>
        <p:spPr>
          <a:xfrm>
            <a:off x="5227011" y="4633080"/>
            <a:ext cx="0" cy="479641"/>
          </a:xfrm>
          <a:prstGeom prst="line">
            <a:avLst/>
          </a:prstGeom>
          <a:ln w="38100" cap="flat" cmpd="sng" algn="ctr">
            <a:solidFill>
              <a:srgbClr val="FAD80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805037-A993-4A3C-857F-DFDF0EE7CED4}"/>
              </a:ext>
            </a:extLst>
          </p:cNvPr>
          <p:cNvSpPr txBox="1"/>
          <p:nvPr/>
        </p:nvSpPr>
        <p:spPr>
          <a:xfrm>
            <a:off x="-63304" y="5658084"/>
            <a:ext cx="740558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750" dirty="0">
                <a:solidFill>
                  <a:prstClr val="black"/>
                </a:solidFill>
                <a:latin typeface="Calibri" panose="020F0502020204030204"/>
              </a:rPr>
              <a:t>*https://blogs.lse.ac.uk/impactofsocialsciences/2020/01/17/not-yet-the-default-setting-in-2020-open-research-remains-a-work-in-progress/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06136-8D8D-4476-8602-424B5EFD644C}"/>
              </a:ext>
            </a:extLst>
          </p:cNvPr>
          <p:cNvSpPr txBox="1"/>
          <p:nvPr/>
        </p:nvSpPr>
        <p:spPr>
          <a:xfrm>
            <a:off x="4197577" y="2757610"/>
            <a:ext cx="625532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Open</a:t>
            </a: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7265D-098C-4B41-B909-D325464F758B}"/>
              </a:ext>
            </a:extLst>
          </p:cNvPr>
          <p:cNvSpPr txBox="1"/>
          <p:nvPr/>
        </p:nvSpPr>
        <p:spPr>
          <a:xfrm>
            <a:off x="4197577" y="3795118"/>
            <a:ext cx="625532" cy="5078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closed</a:t>
            </a: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EC9E3-832B-4328-9D4F-15CC74A88082}"/>
              </a:ext>
            </a:extLst>
          </p:cNvPr>
          <p:cNvCxnSpPr>
            <a:cxnSpLocks/>
          </p:cNvCxnSpPr>
          <p:nvPr/>
        </p:nvCxnSpPr>
        <p:spPr>
          <a:xfrm flipV="1">
            <a:off x="5227011" y="2640774"/>
            <a:ext cx="0" cy="1992306"/>
          </a:xfrm>
          <a:prstGeom prst="straightConnector1">
            <a:avLst/>
          </a:prstGeom>
          <a:ln w="63500">
            <a:solidFill>
              <a:srgbClr val="FAD8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33C848B-AECC-40DA-BBA2-500F3F4EB8E9}"/>
              </a:ext>
            </a:extLst>
          </p:cNvPr>
          <p:cNvSpPr/>
          <p:nvPr/>
        </p:nvSpPr>
        <p:spPr>
          <a:xfrm>
            <a:off x="8724772" y="857250"/>
            <a:ext cx="453514" cy="51379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D0E15BF-61AB-4CC5-822E-3D6D6DBF1E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0" t="54377" r="9280" b="-2095"/>
          <a:stretch/>
        </p:blipFill>
        <p:spPr>
          <a:xfrm>
            <a:off x="8588829" y="862781"/>
            <a:ext cx="589457" cy="664484"/>
          </a:xfrm>
          <a:prstGeom prst="rect">
            <a:avLst/>
          </a:prstGeom>
        </p:spPr>
      </p:pic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000E719F-A874-4347-B20E-610E8A4B9CD5}"/>
              </a:ext>
            </a:extLst>
          </p:cNvPr>
          <p:cNvSpPr/>
          <p:nvPr/>
        </p:nvSpPr>
        <p:spPr>
          <a:xfrm>
            <a:off x="6237514" y="936063"/>
            <a:ext cx="2209538" cy="894987"/>
          </a:xfrm>
          <a:prstGeom prst="wedgeRoundRectCallout">
            <a:avLst>
              <a:gd name="adj1" fmla="val 70374"/>
              <a:gd name="adj2" fmla="val -134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IN" sz="1500" dirty="0">
                <a:solidFill>
                  <a:srgbClr val="ED7D31">
                    <a:lumMod val="50000"/>
                  </a:srgbClr>
                </a:solidFill>
                <a:latin typeface="Calibri" panose="020F0502020204030204"/>
              </a:rPr>
              <a:t>How big is the scientific literature?</a:t>
            </a:r>
          </a:p>
          <a:p>
            <a:pPr defTabSz="685800">
              <a:defRPr/>
            </a:pPr>
            <a:endParaRPr lang="en-IN" sz="1500" dirty="0">
              <a:solidFill>
                <a:srgbClr val="ED7D31">
                  <a:lumMod val="50000"/>
                </a:srgbClr>
              </a:solidFill>
              <a:latin typeface="Calibri" panose="020F0502020204030204"/>
            </a:endParaRPr>
          </a:p>
          <a:p>
            <a:pPr defTabSz="685800">
              <a:defRPr/>
            </a:pPr>
            <a:r>
              <a:rPr lang="en-IN" sz="1500" dirty="0">
                <a:solidFill>
                  <a:srgbClr val="FF0000"/>
                </a:solidFill>
                <a:latin typeface="Calibri" panose="020F0502020204030204"/>
              </a:rPr>
              <a:t>70 Million papers*?!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577A60-8BA3-4D82-B7CD-FEF9503FCABC}"/>
              </a:ext>
            </a:extLst>
          </p:cNvPr>
          <p:cNvSpPr txBox="1"/>
          <p:nvPr/>
        </p:nvSpPr>
        <p:spPr>
          <a:xfrm>
            <a:off x="6685529" y="3422288"/>
            <a:ext cx="2157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100" dirty="0">
                <a:solidFill>
                  <a:prstClr val="black"/>
                </a:solidFill>
                <a:latin typeface="Calibri" panose="020F0502020204030204"/>
              </a:rPr>
              <a:t>Scientific literature</a:t>
            </a: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5C64E24B-3637-4D1B-9159-900A6E4CD3F8}"/>
              </a:ext>
            </a:extLst>
          </p:cNvPr>
          <p:cNvSpPr/>
          <p:nvPr/>
        </p:nvSpPr>
        <p:spPr>
          <a:xfrm>
            <a:off x="5276006" y="3485754"/>
            <a:ext cx="1197338" cy="111165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4DF3B-48FA-40F4-B1DF-357848877A07}"/>
              </a:ext>
            </a:extLst>
          </p:cNvPr>
          <p:cNvSpPr txBox="1"/>
          <p:nvPr/>
        </p:nvSpPr>
        <p:spPr>
          <a:xfrm>
            <a:off x="5472161" y="4801109"/>
            <a:ext cx="17325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One year’s worth of publication in print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148F7-CF1F-4DC0-91D9-E49138D7C59A}"/>
              </a:ext>
            </a:extLst>
          </p:cNvPr>
          <p:cNvSpPr txBox="1"/>
          <p:nvPr/>
        </p:nvSpPr>
        <p:spPr>
          <a:xfrm>
            <a:off x="1148025" y="2105448"/>
            <a:ext cx="1912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350" dirty="0">
                <a:solidFill>
                  <a:srgbClr val="2021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珠穆朗瑪峰</a:t>
            </a:r>
            <a:endParaRPr lang="en-IN" altLang="ja-JP" sz="1350" dirty="0">
              <a:solidFill>
                <a:srgbClr val="202122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r>
              <a:rPr lang="en-IN" sz="1350" dirty="0">
                <a:solidFill>
                  <a:srgbClr val="72777D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Mount </a:t>
            </a:r>
            <a:r>
              <a:rPr lang="en-IN" sz="1350" dirty="0" err="1">
                <a:solidFill>
                  <a:srgbClr val="72777D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Qomolangma</a:t>
            </a:r>
            <a:endParaRPr lang="en-IN" sz="1350" dirty="0">
              <a:solidFill>
                <a:srgbClr val="72777D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r>
              <a:rPr lang="en-IN" sz="1350" dirty="0">
                <a:solidFill>
                  <a:srgbClr val="72777D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Sagarmatha</a:t>
            </a:r>
          </a:p>
          <a:p>
            <a:r>
              <a:rPr lang="en-IN" sz="1350" dirty="0">
                <a:highlight>
                  <a:srgbClr val="FFFF00"/>
                </a:highlight>
              </a:rPr>
              <a:t>Mt. Everest</a:t>
            </a:r>
          </a:p>
        </p:txBody>
      </p:sp>
    </p:spTree>
    <p:extLst>
      <p:ext uri="{BB962C8B-B14F-4D97-AF65-F5344CB8AC3E}">
        <p14:creationId xmlns:p14="http://schemas.microsoft.com/office/powerpoint/2010/main" val="2766993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DB1386A-AA9B-4FCC-9E9B-03801CAF88FA}"/>
              </a:ext>
            </a:extLst>
          </p:cNvPr>
          <p:cNvSpPr/>
          <p:nvPr/>
        </p:nvSpPr>
        <p:spPr>
          <a:xfrm>
            <a:off x="8724772" y="857250"/>
            <a:ext cx="453514" cy="51379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2320A-D62A-4B71-BA47-0C9EE925E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0" t="54377" r="9280" b="-2095"/>
          <a:stretch/>
        </p:blipFill>
        <p:spPr>
          <a:xfrm>
            <a:off x="8559539" y="862781"/>
            <a:ext cx="618747" cy="6975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F0F96B-1BA6-42D1-9D52-5ACAD3C7E0F4}"/>
              </a:ext>
            </a:extLst>
          </p:cNvPr>
          <p:cNvSpPr/>
          <p:nvPr/>
        </p:nvSpPr>
        <p:spPr>
          <a:xfrm>
            <a:off x="234878" y="2730036"/>
            <a:ext cx="510542" cy="50882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IN" sz="600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2C2F32-757F-47D1-8CE9-616A3AF189BB}"/>
              </a:ext>
            </a:extLst>
          </p:cNvPr>
          <p:cNvSpPr/>
          <p:nvPr/>
        </p:nvSpPr>
        <p:spPr>
          <a:xfrm>
            <a:off x="2962904" y="2730036"/>
            <a:ext cx="507937" cy="55472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IN" sz="600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9AF84E-CD1F-49C1-95A7-B164E65F0162}"/>
              </a:ext>
            </a:extLst>
          </p:cNvPr>
          <p:cNvSpPr/>
          <p:nvPr/>
        </p:nvSpPr>
        <p:spPr>
          <a:xfrm>
            <a:off x="5804716" y="2730036"/>
            <a:ext cx="510542" cy="50882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IN" sz="600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9" name="Graphic 8" descr="Download">
            <a:extLst>
              <a:ext uri="{FF2B5EF4-FFF2-40B4-BE49-F238E27FC236}">
                <a16:creationId xmlns:a16="http://schemas.microsoft.com/office/drawing/2014/main" id="{A95BF420-DF99-402B-B081-336225CEA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834" y="3432667"/>
            <a:ext cx="6858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3B3739-C56D-4577-B1A5-70A18C3175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1411" t="11699" r="18929" b="7310"/>
          <a:stretch/>
        </p:blipFill>
        <p:spPr>
          <a:xfrm>
            <a:off x="4504723" y="3478731"/>
            <a:ext cx="839565" cy="7808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0559C4-0CBA-43EB-8CB4-B8AC66C09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3" t="53993" r="37258" b="-997"/>
          <a:stretch/>
        </p:blipFill>
        <p:spPr>
          <a:xfrm>
            <a:off x="8644115" y="5418365"/>
            <a:ext cx="548554" cy="6084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0BD043-ED66-4B7C-BA4D-4BC3C8D044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0942" r="7967" b="16534"/>
          <a:stretch/>
        </p:blipFill>
        <p:spPr>
          <a:xfrm>
            <a:off x="3393703" y="3455955"/>
            <a:ext cx="1020149" cy="698161"/>
          </a:xfrm>
          <a:prstGeom prst="rect">
            <a:avLst/>
          </a:prstGeom>
        </p:spPr>
      </p:pic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95386225-2BB0-4D79-B443-BADADF9F7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3417" y="3490261"/>
            <a:ext cx="685800" cy="685800"/>
          </a:xfrm>
          <a:prstGeom prst="rect">
            <a:avLst/>
          </a:prstGeom>
        </p:spPr>
      </p:pic>
      <p:pic>
        <p:nvPicPr>
          <p:cNvPr id="30" name="Graphic 29" descr="Bar chart">
            <a:extLst>
              <a:ext uri="{FF2B5EF4-FFF2-40B4-BE49-F238E27FC236}">
                <a16:creationId xmlns:a16="http://schemas.microsoft.com/office/drawing/2014/main" id="{B2568F81-9289-4604-8B55-047662EF71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70593" y="3495330"/>
            <a:ext cx="685800" cy="685800"/>
          </a:xfrm>
          <a:prstGeom prst="rect">
            <a:avLst/>
          </a:prstGeom>
        </p:spPr>
      </p:pic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EA947FC0-C93B-4F91-BBC9-5D4C505D8E35}"/>
              </a:ext>
            </a:extLst>
          </p:cNvPr>
          <p:cNvSpPr/>
          <p:nvPr/>
        </p:nvSpPr>
        <p:spPr>
          <a:xfrm>
            <a:off x="6439140" y="1017023"/>
            <a:ext cx="1759985" cy="1082231"/>
          </a:xfrm>
          <a:prstGeom prst="wedgeRoundRectCallout">
            <a:avLst>
              <a:gd name="adj1" fmla="val 84589"/>
              <a:gd name="adj2" fmla="val -251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I want to read the whole of scientific literature about terpene synthases…</a:t>
            </a:r>
          </a:p>
          <a:p>
            <a:pPr defTabSz="685800">
              <a:defRPr/>
            </a:pP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2106DC61-B359-41F3-B408-2C8211E0FCC2}"/>
              </a:ext>
            </a:extLst>
          </p:cNvPr>
          <p:cNvSpPr/>
          <p:nvPr/>
        </p:nvSpPr>
        <p:spPr>
          <a:xfrm>
            <a:off x="6707986" y="4769764"/>
            <a:ext cx="1936130" cy="845672"/>
          </a:xfrm>
          <a:prstGeom prst="wedgeRoundRectCallout">
            <a:avLst>
              <a:gd name="adj1" fmla="val 56947"/>
              <a:gd name="adj2" fmla="val 62500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Many grad students spend 2 months time on their reviews!</a:t>
            </a: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910A2C-9594-40B2-BB42-A57AB0810E83}"/>
              </a:ext>
            </a:extLst>
          </p:cNvPr>
          <p:cNvSpPr txBox="1"/>
          <p:nvPr/>
        </p:nvSpPr>
        <p:spPr>
          <a:xfrm>
            <a:off x="1" y="993963"/>
            <a:ext cx="509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400" dirty="0">
                <a:solidFill>
                  <a:prstClr val="black"/>
                </a:solidFill>
                <a:latin typeface="Calibri" panose="020F0502020204030204"/>
              </a:rPr>
              <a:t>SCOPING THE LITERATURE </a:t>
            </a:r>
            <a:r>
              <a:rPr lang="en-IN" sz="2400" i="1" dirty="0">
                <a:solidFill>
                  <a:prstClr val="black"/>
                </a:solidFill>
                <a:latin typeface="Calibri" panose="020F0502020204030204"/>
              </a:rPr>
              <a:t>MANUALLY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DCAF108-ED98-43D7-A403-36FDC5B73E8B}"/>
              </a:ext>
            </a:extLst>
          </p:cNvPr>
          <p:cNvSpPr/>
          <p:nvPr/>
        </p:nvSpPr>
        <p:spPr>
          <a:xfrm>
            <a:off x="3594436" y="2609393"/>
            <a:ext cx="1279250" cy="75155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Read and annotate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486C96C-E6D1-4E6A-8E7E-4BC6687EEF50}"/>
              </a:ext>
            </a:extLst>
          </p:cNvPr>
          <p:cNvSpPr/>
          <p:nvPr/>
        </p:nvSpPr>
        <p:spPr>
          <a:xfrm>
            <a:off x="758012" y="2644372"/>
            <a:ext cx="1279250" cy="7470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Find and Download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9D9B445-A0DF-4863-A34E-1EE08DC013B4}"/>
              </a:ext>
            </a:extLst>
          </p:cNvPr>
          <p:cNvSpPr/>
          <p:nvPr/>
        </p:nvSpPr>
        <p:spPr>
          <a:xfrm>
            <a:off x="6432795" y="2609392"/>
            <a:ext cx="1279250" cy="7207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Comprehend, interpret and infer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55D6A46D-0507-4BAE-B184-5C0505546466}"/>
              </a:ext>
            </a:extLst>
          </p:cNvPr>
          <p:cNvSpPr/>
          <p:nvPr/>
        </p:nvSpPr>
        <p:spPr>
          <a:xfrm>
            <a:off x="2154799" y="3000746"/>
            <a:ext cx="745912" cy="34289"/>
          </a:xfrm>
          <a:prstGeom prst="rightArrow">
            <a:avLst/>
          </a:prstGeom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38E81FB-E9F6-4F6E-AB8F-90B2FB9502A9}"/>
              </a:ext>
            </a:extLst>
          </p:cNvPr>
          <p:cNvSpPr/>
          <p:nvPr/>
        </p:nvSpPr>
        <p:spPr>
          <a:xfrm>
            <a:off x="4913134" y="2973725"/>
            <a:ext cx="839565" cy="34289"/>
          </a:xfrm>
          <a:prstGeom prst="rightArrow">
            <a:avLst/>
          </a:prstGeom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FEE08D8-5064-4F98-924D-47676E1BE8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584853" y="3426576"/>
            <a:ext cx="1020149" cy="69798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F361D3-BFB8-4933-8CFB-BA7EA169DB0A}"/>
              </a:ext>
            </a:extLst>
          </p:cNvPr>
          <p:cNvCxnSpPr>
            <a:cxnSpLocks/>
          </p:cNvCxnSpPr>
          <p:nvPr/>
        </p:nvCxnSpPr>
        <p:spPr>
          <a:xfrm>
            <a:off x="0" y="1485082"/>
            <a:ext cx="643914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2A83565-C50F-4A95-962B-E0AF8B74EFB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6263" b="21066"/>
          <a:stretch/>
        </p:blipFill>
        <p:spPr>
          <a:xfrm>
            <a:off x="741772" y="1571145"/>
            <a:ext cx="4895354" cy="9857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94E43-D8DD-4CFB-92A8-F9010917D794}"/>
              </a:ext>
            </a:extLst>
          </p:cNvPr>
          <p:cNvSpPr txBox="1"/>
          <p:nvPr/>
        </p:nvSpPr>
        <p:spPr>
          <a:xfrm>
            <a:off x="3053401" y="2199253"/>
            <a:ext cx="1976969" cy="3000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4505 papers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818DDB-E20F-4EF1-A52C-6799013BA4CE}"/>
              </a:ext>
            </a:extLst>
          </p:cNvPr>
          <p:cNvCxnSpPr>
            <a:cxnSpLocks/>
          </p:cNvCxnSpPr>
          <p:nvPr/>
        </p:nvCxnSpPr>
        <p:spPr>
          <a:xfrm flipV="1">
            <a:off x="2275285" y="2213813"/>
            <a:ext cx="778117" cy="236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9FBE51-3F42-45AB-B3BE-BAC97C95304C}"/>
              </a:ext>
            </a:extLst>
          </p:cNvPr>
          <p:cNvCxnSpPr>
            <a:cxnSpLocks/>
          </p:cNvCxnSpPr>
          <p:nvPr/>
        </p:nvCxnSpPr>
        <p:spPr>
          <a:xfrm flipV="1">
            <a:off x="2275285" y="2464612"/>
            <a:ext cx="778117" cy="4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066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3712C7C-1ABA-4444-9266-E06149122D9D}"/>
              </a:ext>
            </a:extLst>
          </p:cNvPr>
          <p:cNvSpPr/>
          <p:nvPr/>
        </p:nvSpPr>
        <p:spPr>
          <a:xfrm>
            <a:off x="8724772" y="857250"/>
            <a:ext cx="453514" cy="51379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2320A-D62A-4B71-BA47-0C9EE925E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0" t="54377" r="9280" b="-2095"/>
          <a:stretch/>
        </p:blipFill>
        <p:spPr>
          <a:xfrm>
            <a:off x="8562415" y="854498"/>
            <a:ext cx="615871" cy="694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F0F96B-1BA6-42D1-9D52-5ACAD3C7E0F4}"/>
              </a:ext>
            </a:extLst>
          </p:cNvPr>
          <p:cNvSpPr/>
          <p:nvPr/>
        </p:nvSpPr>
        <p:spPr>
          <a:xfrm>
            <a:off x="274327" y="2613185"/>
            <a:ext cx="510542" cy="50882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IN" sz="600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2C2F32-757F-47D1-8CE9-616A3AF189BB}"/>
              </a:ext>
            </a:extLst>
          </p:cNvPr>
          <p:cNvSpPr/>
          <p:nvPr/>
        </p:nvSpPr>
        <p:spPr>
          <a:xfrm>
            <a:off x="3002352" y="2613185"/>
            <a:ext cx="507937" cy="55472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IN" sz="600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9AF84E-CD1F-49C1-95A7-B164E65F0162}"/>
              </a:ext>
            </a:extLst>
          </p:cNvPr>
          <p:cNvSpPr/>
          <p:nvPr/>
        </p:nvSpPr>
        <p:spPr>
          <a:xfrm>
            <a:off x="5844165" y="2613185"/>
            <a:ext cx="510542" cy="50882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IN" sz="600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0559C4-0CBA-43EB-8CB4-B8AC66C09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0" t="54926" r="37258" b="-908"/>
          <a:stretch/>
        </p:blipFill>
        <p:spPr>
          <a:xfrm>
            <a:off x="8644115" y="5445790"/>
            <a:ext cx="547939" cy="595184"/>
          </a:xfrm>
          <a:prstGeom prst="rect">
            <a:avLst/>
          </a:prstGeom>
        </p:spPr>
      </p:pic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EA947FC0-C93B-4F91-BBC9-5D4C505D8E35}"/>
              </a:ext>
            </a:extLst>
          </p:cNvPr>
          <p:cNvSpPr/>
          <p:nvPr/>
        </p:nvSpPr>
        <p:spPr>
          <a:xfrm>
            <a:off x="6704671" y="1028116"/>
            <a:ext cx="1553360" cy="720776"/>
          </a:xfrm>
          <a:prstGeom prst="wedgeRoundRectCallout">
            <a:avLst>
              <a:gd name="adj1" fmla="val 79810"/>
              <a:gd name="adj2" fmla="val -186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IN" sz="1350" dirty="0" err="1">
                <a:solidFill>
                  <a:srgbClr val="ED7D31">
                    <a:lumMod val="50000"/>
                  </a:srgbClr>
                </a:solidFill>
                <a:latin typeface="Calibri" panose="020F0502020204030204"/>
              </a:rPr>
              <a:t>CEVOpen</a:t>
            </a:r>
            <a:r>
              <a:rPr lang="en-IN" sz="1350" dirty="0">
                <a:solidFill>
                  <a:srgbClr val="ED7D31">
                    <a:lumMod val="50000"/>
                  </a:srgbClr>
                </a:solidFill>
                <a:latin typeface="Calibri" panose="020F0502020204030204"/>
              </a:rPr>
              <a:t> Tools can help!</a:t>
            </a:r>
          </a:p>
          <a:p>
            <a:pPr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2106DC61-B359-41F3-B408-2C8211E0FCC2}"/>
              </a:ext>
            </a:extLst>
          </p:cNvPr>
          <p:cNvSpPr/>
          <p:nvPr/>
        </p:nvSpPr>
        <p:spPr>
          <a:xfrm>
            <a:off x="6880123" y="4769764"/>
            <a:ext cx="1763993" cy="845672"/>
          </a:xfrm>
          <a:prstGeom prst="wedgeRoundRectCallout">
            <a:avLst>
              <a:gd name="adj1" fmla="val 56947"/>
              <a:gd name="adj2" fmla="val 62500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US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Takes few minutes!</a:t>
            </a:r>
            <a:endParaRPr lang="en-IN" dirty="0">
              <a:solidFill>
                <a:srgbClr val="5B9BD5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910A2C-9594-40B2-BB42-A57AB0810E83}"/>
              </a:ext>
            </a:extLst>
          </p:cNvPr>
          <p:cNvSpPr txBox="1"/>
          <p:nvPr/>
        </p:nvSpPr>
        <p:spPr>
          <a:xfrm>
            <a:off x="0" y="982338"/>
            <a:ext cx="600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400" dirty="0">
                <a:solidFill>
                  <a:prstClr val="black"/>
                </a:solidFill>
                <a:latin typeface="Calibri" panose="020F0502020204030204"/>
              </a:rPr>
              <a:t>SCOPING THE LITERATURE </a:t>
            </a:r>
            <a:r>
              <a:rPr lang="en-IN" sz="2400" i="1" dirty="0">
                <a:solidFill>
                  <a:prstClr val="black"/>
                </a:solidFill>
                <a:latin typeface="Calibri" panose="020F0502020204030204"/>
              </a:rPr>
              <a:t>AUTOMATICALLY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DCAF108-ED98-43D7-A403-36FDC5B73E8B}"/>
              </a:ext>
            </a:extLst>
          </p:cNvPr>
          <p:cNvSpPr/>
          <p:nvPr/>
        </p:nvSpPr>
        <p:spPr>
          <a:xfrm>
            <a:off x="3633884" y="2492542"/>
            <a:ext cx="1279250" cy="75155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Read and annotate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486C96C-E6D1-4E6A-8E7E-4BC6687EEF50}"/>
              </a:ext>
            </a:extLst>
          </p:cNvPr>
          <p:cNvSpPr/>
          <p:nvPr/>
        </p:nvSpPr>
        <p:spPr>
          <a:xfrm>
            <a:off x="797461" y="2527522"/>
            <a:ext cx="1279250" cy="7470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Find and Download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9D9B445-A0DF-4863-A34E-1EE08DC013B4}"/>
              </a:ext>
            </a:extLst>
          </p:cNvPr>
          <p:cNvSpPr/>
          <p:nvPr/>
        </p:nvSpPr>
        <p:spPr>
          <a:xfrm>
            <a:off x="6472243" y="2492542"/>
            <a:ext cx="1279250" cy="7207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Comprehend, interpret and infer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55D6A46D-0507-4BAE-B184-5C0505546466}"/>
              </a:ext>
            </a:extLst>
          </p:cNvPr>
          <p:cNvSpPr/>
          <p:nvPr/>
        </p:nvSpPr>
        <p:spPr>
          <a:xfrm>
            <a:off x="2194248" y="2883895"/>
            <a:ext cx="745912" cy="34289"/>
          </a:xfrm>
          <a:prstGeom prst="rightArrow">
            <a:avLst/>
          </a:prstGeom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38E81FB-E9F6-4F6E-AB8F-90B2FB9502A9}"/>
              </a:ext>
            </a:extLst>
          </p:cNvPr>
          <p:cNvSpPr/>
          <p:nvPr/>
        </p:nvSpPr>
        <p:spPr>
          <a:xfrm>
            <a:off x="4952582" y="2856874"/>
            <a:ext cx="839565" cy="34289"/>
          </a:xfrm>
          <a:prstGeom prst="rightArrow">
            <a:avLst/>
          </a:prstGeom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A9149B-59B8-4272-95E4-438C6BF87729}"/>
              </a:ext>
            </a:extLst>
          </p:cNvPr>
          <p:cNvCxnSpPr>
            <a:cxnSpLocks/>
          </p:cNvCxnSpPr>
          <p:nvPr/>
        </p:nvCxnSpPr>
        <p:spPr>
          <a:xfrm flipV="1">
            <a:off x="0" y="1462178"/>
            <a:ext cx="6542315" cy="22904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65434F-0AA2-497B-A0B1-B402D156527A}"/>
              </a:ext>
            </a:extLst>
          </p:cNvPr>
          <p:cNvSpPr txBox="1"/>
          <p:nvPr/>
        </p:nvSpPr>
        <p:spPr>
          <a:xfrm>
            <a:off x="1287310" y="1682801"/>
            <a:ext cx="5027948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IN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pygetpapers</a:t>
            </a:r>
            <a:r>
              <a:rPr lang="en-IN" sz="1350" dirty="0">
                <a:solidFill>
                  <a:prstClr val="black"/>
                </a:solidFill>
                <a:latin typeface="Consolas" panose="020B0609020204030204" pitchFamily="49" charset="0"/>
              </a:rPr>
              <a:t> -q "terpene synthase" -n</a:t>
            </a:r>
          </a:p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onsolas" panose="020B0609020204030204" pitchFamily="49" charset="0"/>
              </a:rPr>
              <a:t>INFO: Total number of hits for the query are 4505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561C105-5A22-482A-9778-9D435D2F9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00799" y="3561656"/>
            <a:ext cx="1201374" cy="849972"/>
          </a:xfrm>
          <a:prstGeom prst="rect">
            <a:avLst/>
          </a:prstGeom>
        </p:spPr>
      </p:pic>
      <p:pic>
        <p:nvPicPr>
          <p:cNvPr id="34" name="Graphic 33" descr="Kangaroo">
            <a:extLst>
              <a:ext uri="{FF2B5EF4-FFF2-40B4-BE49-F238E27FC236}">
                <a16:creationId xmlns:a16="http://schemas.microsoft.com/office/drawing/2014/main" id="{A3881F42-BC55-403F-A4F3-17FB5018A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675615" y="3483332"/>
            <a:ext cx="805736" cy="805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E5C2DB-6B60-4503-AFE9-AD923D0AD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2" y="3634529"/>
            <a:ext cx="1597204" cy="8984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024A266-5498-4555-9614-6A1DC3BD83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017" y="3688145"/>
            <a:ext cx="592051" cy="6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69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C566-4FBB-4FCA-BD8A-C38A2E4A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81002"/>
            <a:ext cx="8742936" cy="6513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+mn-lt"/>
                <a:cs typeface="Arial" panose="020B0604020202020204" pitchFamily="34" charset="0"/>
              </a:rPr>
              <a:t>OpenVirus</a:t>
            </a:r>
            <a:r>
              <a:rPr lang="en-US" sz="3600" b="1" dirty="0">
                <a:latin typeface="+mn-lt"/>
                <a:cs typeface="Arial" panose="020B0604020202020204" pitchFamily="34" charset="0"/>
              </a:rPr>
              <a:t> Dictionaries</a:t>
            </a:r>
            <a:endParaRPr lang="en-IN" sz="3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20B49D0-34A9-449D-87B4-976522D9C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367" y="992149"/>
            <a:ext cx="17634" cy="731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altLang="en-US" sz="135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77FA87-7995-4BF7-9958-F4BFF6295129}"/>
              </a:ext>
            </a:extLst>
          </p:cNvPr>
          <p:cNvSpPr txBox="1"/>
          <p:nvPr/>
        </p:nvSpPr>
        <p:spPr>
          <a:xfrm>
            <a:off x="411041" y="5815415"/>
            <a:ext cx="457055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600" b="1" dirty="0">
                <a:solidFill>
                  <a:srgbClr val="1D1C1D"/>
                </a:solidFill>
                <a:latin typeface="Slack-Lato"/>
              </a:rPr>
              <a:t>Credits: </a:t>
            </a:r>
            <a:r>
              <a:rPr lang="en-US" sz="600" dirty="0">
                <a:solidFill>
                  <a:srgbClr val="1D1C1D"/>
                </a:solidFill>
                <a:latin typeface="Slack-Lato"/>
              </a:rPr>
              <a:t>MS PowerPoint 3D Models;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Wikipedia (</a:t>
            </a:r>
            <a:r>
              <a:rPr lang="en-IN" sz="600" dirty="0">
                <a:solidFill>
                  <a:prstClr val="black"/>
                </a:solidFill>
                <a:latin typeface="Calibri" panose="020F0502020204030204"/>
              </a:rPr>
              <a:t>https://en.wikipedia.org)</a:t>
            </a:r>
          </a:p>
        </p:txBody>
      </p:sp>
      <p:pic>
        <p:nvPicPr>
          <p:cNvPr id="36" name="Picture 2" descr="cc logo">
            <a:extLst>
              <a:ext uri="{FF2B5EF4-FFF2-40B4-BE49-F238E27FC236}">
                <a16:creationId xmlns:a16="http://schemas.microsoft.com/office/drawing/2014/main" id="{D8F80C42-C84A-47A5-A139-ACEC936D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" y="5776794"/>
            <a:ext cx="194461" cy="194461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260437-DD08-455B-9D1A-504D05E2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26" b="96774" l="3226" r="95968">
                        <a14:foregroundMark x1="54032" y1="8871" x2="54032" y2="8871"/>
                        <a14:foregroundMark x1="54032" y1="4032" x2="54032" y2="4032"/>
                        <a14:foregroundMark x1="94355" y1="42742" x2="94355" y2="42742"/>
                        <a14:foregroundMark x1="87903" y1="83871" x2="87903" y2="83871"/>
                        <a14:foregroundMark x1="80645" y1="82258" x2="80645" y2="82258"/>
                        <a14:foregroundMark x1="35484" y1="89516" x2="35484" y2="89516"/>
                        <a14:foregroundMark x1="3226" y1="62903" x2="3226" y2="62903"/>
                        <a14:foregroundMark x1="7258" y1="39516" x2="7258" y2="39516"/>
                        <a14:foregroundMark x1="50000" y1="50000" x2="50000" y2="50000"/>
                        <a14:foregroundMark x1="55645" y1="42742" x2="55645" y2="42742"/>
                        <a14:foregroundMark x1="51613" y1="25000" x2="51613" y2="25000"/>
                        <a14:foregroundMark x1="69355" y1="11290" x2="69355" y2="11290"/>
                        <a14:foregroundMark x1="79032" y1="17742" x2="79032" y2="17742"/>
                        <a14:foregroundMark x1="91129" y1="55645" x2="91129" y2="55645"/>
                        <a14:foregroundMark x1="91129" y1="73387" x2="8871" y2="66129"/>
                        <a14:foregroundMark x1="76613" y1="16129" x2="91129" y2="76613"/>
                        <a14:foregroundMark x1="91129" y1="67742" x2="91129" y2="67742"/>
                        <a14:foregroundMark x1="92742" y1="54032" x2="92742" y2="54032"/>
                        <a14:foregroundMark x1="94355" y1="45161" x2="94355" y2="45161"/>
                        <a14:foregroundMark x1="94355" y1="39516" x2="94355" y2="39516"/>
                        <a14:foregroundMark x1="89516" y1="33871" x2="87903" y2="29032"/>
                        <a14:foregroundMark x1="95161" y1="44355" x2="96774" y2="57258"/>
                        <a14:foregroundMark x1="96774" y1="58871" x2="96774" y2="58871"/>
                        <a14:foregroundMark x1="75000" y1="93548" x2="75000" y2="93548"/>
                        <a14:foregroundMark x1="57258" y1="89516" x2="57258" y2="89516"/>
                        <a14:foregroundMark x1="54032" y1="91129" x2="54032" y2="91129"/>
                        <a14:foregroundMark x1="48387" y1="91129" x2="48387" y2="91129"/>
                        <a14:foregroundMark x1="42742" y1="91129" x2="37903" y2="91129"/>
                        <a14:foregroundMark x1="35484" y1="91129" x2="35484" y2="91129"/>
                        <a14:foregroundMark x1="28226" y1="85484" x2="25000" y2="80645"/>
                        <a14:foregroundMark x1="21774" y1="77419" x2="21774" y2="77419"/>
                        <a14:foregroundMark x1="42742" y1="96774" x2="42742" y2="96774"/>
                        <a14:foregroundMark x1="53226" y1="96774" x2="57258" y2="96774"/>
                        <a14:foregroundMark x1="23387" y1="14516" x2="23387" y2="14516"/>
                        <a14:foregroundMark x1="23387" y1="14516" x2="23387" y2="14516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1" y="5773973"/>
            <a:ext cx="194461" cy="194461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E6C4724-9B8F-41FC-8606-30BEF6E4D48B}"/>
              </a:ext>
            </a:extLst>
          </p:cNvPr>
          <p:cNvCxnSpPr>
            <a:cxnSpLocks/>
          </p:cNvCxnSpPr>
          <p:nvPr/>
        </p:nvCxnSpPr>
        <p:spPr>
          <a:xfrm>
            <a:off x="8883539" y="857250"/>
            <a:ext cx="0" cy="5143500"/>
          </a:xfrm>
          <a:prstGeom prst="line">
            <a:avLst/>
          </a:prstGeom>
          <a:ln w="76200">
            <a:solidFill>
              <a:srgbClr val="FBC48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AC64482-A971-4104-BE83-124496A78BD3}"/>
              </a:ext>
            </a:extLst>
          </p:cNvPr>
          <p:cNvCxnSpPr>
            <a:cxnSpLocks/>
          </p:cNvCxnSpPr>
          <p:nvPr/>
        </p:nvCxnSpPr>
        <p:spPr>
          <a:xfrm flipH="1">
            <a:off x="9078688" y="857250"/>
            <a:ext cx="0" cy="5143500"/>
          </a:xfrm>
          <a:prstGeom prst="line">
            <a:avLst/>
          </a:prstGeom>
          <a:ln w="76200">
            <a:solidFill>
              <a:srgbClr val="F9A9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8934086-02A6-41AB-88C9-55D50279609B}"/>
              </a:ext>
            </a:extLst>
          </p:cNvPr>
          <p:cNvCxnSpPr>
            <a:cxnSpLocks/>
          </p:cNvCxnSpPr>
          <p:nvPr/>
        </p:nvCxnSpPr>
        <p:spPr>
          <a:xfrm>
            <a:off x="8791418" y="857250"/>
            <a:ext cx="0" cy="5143500"/>
          </a:xfrm>
          <a:prstGeom prst="line">
            <a:avLst/>
          </a:prstGeom>
          <a:ln w="76200">
            <a:solidFill>
              <a:srgbClr val="F7E7B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E6BC83-A6EC-4EA8-9BA2-DA8E914D43D2}"/>
              </a:ext>
            </a:extLst>
          </p:cNvPr>
          <p:cNvCxnSpPr>
            <a:cxnSpLocks/>
          </p:cNvCxnSpPr>
          <p:nvPr/>
        </p:nvCxnSpPr>
        <p:spPr>
          <a:xfrm>
            <a:off x="8983047" y="857250"/>
            <a:ext cx="0" cy="5143500"/>
          </a:xfrm>
          <a:prstGeom prst="line">
            <a:avLst/>
          </a:prstGeom>
          <a:ln w="76200">
            <a:solidFill>
              <a:srgbClr val="EBC45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A1CECBD-CAFD-460E-82D1-4429A45A1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23" y="1767036"/>
            <a:ext cx="7680894" cy="2535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DA0D2-2569-41D6-859E-3BA9CADD8E92}"/>
              </a:ext>
            </a:extLst>
          </p:cNvPr>
          <p:cNvSpPr txBox="1"/>
          <p:nvPr/>
        </p:nvSpPr>
        <p:spPr>
          <a:xfrm>
            <a:off x="384712" y="5554345"/>
            <a:ext cx="2691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Slide Credits: Ambreen </a:t>
            </a:r>
            <a:r>
              <a:rPr lang="en-IN" sz="1350" dirty="0" err="1">
                <a:solidFill>
                  <a:prstClr val="black"/>
                </a:solidFill>
                <a:latin typeface="Calibri" panose="020F0502020204030204"/>
              </a:rPr>
              <a:t>Hamadani</a:t>
            </a: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76233E-EA85-43C7-9EDC-8D2ACA1E70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30227" y="4418438"/>
            <a:ext cx="2053378" cy="14527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7F310FF-D073-4BE9-849F-13FC508C708D}"/>
              </a:ext>
            </a:extLst>
          </p:cNvPr>
          <p:cNvSpPr/>
          <p:nvPr/>
        </p:nvSpPr>
        <p:spPr>
          <a:xfrm>
            <a:off x="8683113" y="857250"/>
            <a:ext cx="453514" cy="513797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5EEED-F5D0-45F5-AC75-538BBB862B29}"/>
              </a:ext>
            </a:extLst>
          </p:cNvPr>
          <p:cNvCxnSpPr/>
          <p:nvPr/>
        </p:nvCxnSpPr>
        <p:spPr>
          <a:xfrm>
            <a:off x="0" y="1532340"/>
            <a:ext cx="8857284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DB1D5F-7C27-46AE-AFFB-5EFF398F8473}"/>
              </a:ext>
            </a:extLst>
          </p:cNvPr>
          <p:cNvSpPr txBox="1"/>
          <p:nvPr/>
        </p:nvSpPr>
        <p:spPr>
          <a:xfrm>
            <a:off x="1741715" y="4732565"/>
            <a:ext cx="37773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Multilingual!</a:t>
            </a:r>
          </a:p>
        </p:txBody>
      </p:sp>
    </p:spTree>
    <p:extLst>
      <p:ext uri="{BB962C8B-B14F-4D97-AF65-F5344CB8AC3E}">
        <p14:creationId xmlns:p14="http://schemas.microsoft.com/office/powerpoint/2010/main" val="3085532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7C9B-D88D-4842-9333-A098667D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05" y="977381"/>
            <a:ext cx="7886700" cy="994172"/>
          </a:xfrm>
        </p:spPr>
        <p:txBody>
          <a:bodyPr/>
          <a:lstStyle/>
          <a:p>
            <a:r>
              <a:rPr lang="en-IN" dirty="0"/>
              <a:t>Plants Dictionary (</a:t>
            </a:r>
            <a:r>
              <a:rPr lang="en-IN" dirty="0" err="1"/>
              <a:t>CEVOpen</a:t>
            </a:r>
            <a:r>
              <a:rPr lang="en-IN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CD685-5099-4D8B-A66B-0091A53DE1AA}"/>
              </a:ext>
            </a:extLst>
          </p:cNvPr>
          <p:cNvSpPr/>
          <p:nvPr/>
        </p:nvSpPr>
        <p:spPr>
          <a:xfrm>
            <a:off x="8683113" y="857250"/>
            <a:ext cx="453514" cy="513797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19EB3-AB41-4EA1-B585-B4F9FA2DDE2D}"/>
              </a:ext>
            </a:extLst>
          </p:cNvPr>
          <p:cNvSpPr/>
          <p:nvPr/>
        </p:nvSpPr>
        <p:spPr>
          <a:xfrm>
            <a:off x="6124265" y="5241386"/>
            <a:ext cx="1229711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Multilingual entries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4BE01-D6D5-4E37-8F22-65DA2F31C522}"/>
              </a:ext>
            </a:extLst>
          </p:cNvPr>
          <p:cNvCxnSpPr>
            <a:cxnSpLocks/>
          </p:cNvCxnSpPr>
          <p:nvPr/>
        </p:nvCxnSpPr>
        <p:spPr>
          <a:xfrm flipH="1" flipV="1">
            <a:off x="1993900" y="2158119"/>
            <a:ext cx="3860255" cy="315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AF28257-2EA1-47AB-A062-06903F9C2489}"/>
              </a:ext>
            </a:extLst>
          </p:cNvPr>
          <p:cNvSpPr/>
          <p:nvPr/>
        </p:nvSpPr>
        <p:spPr>
          <a:xfrm>
            <a:off x="6357447" y="2586071"/>
            <a:ext cx="1451958" cy="378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term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CD663-B70B-4DA0-8B64-8BA093C383AB}"/>
              </a:ext>
            </a:extLst>
          </p:cNvPr>
          <p:cNvSpPr txBox="1"/>
          <p:nvPr/>
        </p:nvSpPr>
        <p:spPr>
          <a:xfrm>
            <a:off x="214805" y="5430358"/>
            <a:ext cx="241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Credits: Vasant Kumar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1A764-96D4-44BA-9592-C74276ABC1CB}"/>
              </a:ext>
            </a:extLst>
          </p:cNvPr>
          <p:cNvSpPr txBox="1"/>
          <p:nvPr/>
        </p:nvSpPr>
        <p:spPr>
          <a:xfrm>
            <a:off x="162802" y="1729616"/>
            <a:ext cx="5815505" cy="36240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350" dirty="0">
                <a:latin typeface="Consolas" panose="020B0609020204030204" pitchFamily="49" charset="0"/>
              </a:rPr>
              <a:t> &lt;entry </a:t>
            </a:r>
            <a:r>
              <a:rPr lang="en-IN" sz="1350" b="1" dirty="0">
                <a:solidFill>
                  <a:srgbClr val="FF0000"/>
                </a:solidFill>
                <a:latin typeface="Consolas" panose="020B0609020204030204" pitchFamily="49" charset="0"/>
              </a:rPr>
              <a:t>term="cone“</a:t>
            </a:r>
            <a:r>
              <a:rPr lang="en-IN" sz="1350" dirty="0">
                <a:solidFill>
                  <a:srgbClr val="24292F"/>
                </a:solidFill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wikidataURL</a:t>
            </a:r>
            <a:r>
              <a:rPr lang="en-IN" sz="1350" dirty="0">
                <a:latin typeface="Consolas" panose="020B0609020204030204" pitchFamily="49" charset="0"/>
              </a:rPr>
              <a:t>="http://www.wikidata.org/entity/Q22710" </a:t>
            </a:r>
            <a:r>
              <a:rPr lang="en-IN" sz="1350" dirty="0" err="1">
                <a:latin typeface="Consolas" panose="020B0609020204030204" pitchFamily="49" charset="0"/>
              </a:rPr>
              <a:t>wikidataID</a:t>
            </a:r>
            <a:r>
              <a:rPr lang="en-IN" sz="1350" dirty="0">
                <a:latin typeface="Consolas" panose="020B0609020204030204" pitchFamily="49" charset="0"/>
              </a:rPr>
              <a:t>="Q22710"  </a:t>
            </a:r>
            <a:r>
              <a:rPr lang="en-IN" sz="1350" dirty="0" err="1">
                <a:latin typeface="Consolas" panose="020B0609020204030204" pitchFamily="49" charset="0"/>
              </a:rPr>
              <a:t>wikipediaPage</a:t>
            </a:r>
            <a:r>
              <a:rPr lang="en-IN" sz="1350" dirty="0">
                <a:latin typeface="Consolas" panose="020B0609020204030204" pitchFamily="49" charset="0"/>
              </a:rPr>
              <a:t>="https://en.wikipedia.org/wiki/</a:t>
            </a:r>
            <a:r>
              <a:rPr lang="en-IN" sz="1350" dirty="0" err="1">
                <a:latin typeface="Consolas" panose="020B0609020204030204" pitchFamily="49" charset="0"/>
              </a:rPr>
              <a:t>Conifer_cone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&lt;synonym&gt;Cone, Conifer cones, Strobilus, pine cone, pine-cone, pinecone, pine cones&lt;/synonym&gt;</a:t>
            </a:r>
          </a:p>
          <a:p>
            <a:endParaRPr lang="en-IN" sz="1350" dirty="0">
              <a:latin typeface="Consolas" panose="020B0609020204030204" pitchFamily="49" charset="0"/>
            </a:endParaRP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zh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ja-JP" altLang="en-US" sz="1350" dirty="0">
                <a:latin typeface="Consolas" panose="020B0609020204030204" pitchFamily="49" charset="0"/>
              </a:rPr>
              <a:t>松球</a:t>
            </a:r>
            <a:r>
              <a:rPr lang="en-US" altLang="ja-JP" sz="1350" dirty="0">
                <a:latin typeface="Consolas" panose="020B0609020204030204" pitchFamily="49" charset="0"/>
              </a:rPr>
              <a:t>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="de"&gt;</a:t>
            </a:r>
            <a:r>
              <a:rPr lang="en-IN" sz="1350" dirty="0" err="1">
                <a:latin typeface="Consolas" panose="020B0609020204030204" pitchFamily="49" charset="0"/>
              </a:rPr>
              <a:t>Koniferenzapfen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="hi"&gt;</a:t>
            </a:r>
            <a:r>
              <a:rPr lang="hi-IN" sz="1350" dirty="0">
                <a:latin typeface="Consolas" panose="020B0609020204030204" pitchFamily="49" charset="0"/>
              </a:rPr>
              <a:t>कोणधारी कोण&lt;/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cono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cône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organe</a:t>
            </a:r>
            <a:r>
              <a:rPr lang="en-IN" sz="1350" dirty="0"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reproducteur</a:t>
            </a:r>
            <a:r>
              <a:rPr lang="en-IN" sz="1350" dirty="0">
                <a:latin typeface="Consolas" panose="020B0609020204030204" pitchFamily="49" charset="0"/>
              </a:rPr>
              <a:t> des </a:t>
            </a:r>
            <a:r>
              <a:rPr lang="en-IN" sz="1350" dirty="0" err="1">
                <a:latin typeface="Consolas" panose="020B0609020204030204" pitchFamily="49" charset="0"/>
              </a:rPr>
              <a:t>conifères</a:t>
            </a:r>
            <a:r>
              <a:rPr lang="en-IN" sz="1350" dirty="0">
                <a:latin typeface="Consolas" panose="020B0609020204030204" pitchFamily="49" charset="0"/>
              </a:rPr>
              <a:t>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estructura</a:t>
            </a:r>
            <a:r>
              <a:rPr lang="en-IN" sz="1350" dirty="0">
                <a:latin typeface="Consolas" panose="020B0609020204030204" pitchFamily="49" charset="0"/>
              </a:rPr>
              <a:t> vegetal&lt;/description&gt;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&lt;/entry&gt;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EED143-7325-48E8-9A9B-463F0852EE6B}"/>
              </a:ext>
            </a:extLst>
          </p:cNvPr>
          <p:cNvCxnSpPr>
            <a:cxnSpLocks/>
          </p:cNvCxnSpPr>
          <p:nvPr/>
        </p:nvCxnSpPr>
        <p:spPr>
          <a:xfrm flipH="1" flipV="1">
            <a:off x="2839007" y="3736535"/>
            <a:ext cx="3191305" cy="176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73939-C24C-45C9-9B23-B92AAD4CE5E6}"/>
              </a:ext>
            </a:extLst>
          </p:cNvPr>
          <p:cNvCxnSpPr>
            <a:cxnSpLocks/>
          </p:cNvCxnSpPr>
          <p:nvPr/>
        </p:nvCxnSpPr>
        <p:spPr>
          <a:xfrm flipH="1" flipV="1">
            <a:off x="2109568" y="1841584"/>
            <a:ext cx="4123727" cy="88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987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168547" y="2605824"/>
            <a:ext cx="204251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700" dirty="0"/>
              <a:t>Create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3431938" y="2559658"/>
            <a:ext cx="2042510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Download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6444408" y="2467326"/>
            <a:ext cx="2242137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Search literature using dictionaries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057EB-FAE5-47C7-BCB8-4147130AFB8B}"/>
              </a:ext>
            </a:extLst>
          </p:cNvPr>
          <p:cNvSpPr txBox="1"/>
          <p:nvPr/>
        </p:nvSpPr>
        <p:spPr>
          <a:xfrm>
            <a:off x="6754220" y="4286972"/>
            <a:ext cx="1622513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100" dirty="0"/>
              <a:t>Link to Wikimedia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E951B-836B-4136-8906-C8B55641794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211057" y="3067489"/>
            <a:ext cx="1220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474448" y="3067490"/>
            <a:ext cx="9699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E752A8-474F-43EB-A981-5DB30C4DAA6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565477" y="3667655"/>
            <a:ext cx="0" cy="619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214805" y="97738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800943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F1087-8DF7-4E13-83B8-83E88F25D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1"/>
          <a:stretch/>
        </p:blipFill>
        <p:spPr>
          <a:xfrm>
            <a:off x="580985" y="1054658"/>
            <a:ext cx="1183138" cy="160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92B8CB-6264-4CBE-A9CA-E8966C4F76DF}"/>
              </a:ext>
            </a:extLst>
          </p:cNvPr>
          <p:cNvSpPr txBox="1"/>
          <p:nvPr/>
        </p:nvSpPr>
        <p:spPr>
          <a:xfrm>
            <a:off x="-408811" y="3703537"/>
            <a:ext cx="89215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Mining Plant Chemistry Literature </a:t>
            </a:r>
          </a:p>
          <a:p>
            <a:pPr algn="ctr" defTabSz="685800">
              <a:defRPr/>
            </a:pPr>
            <a:endParaRPr lang="en-US" sz="33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KARYA (</a:t>
            </a:r>
            <a:r>
              <a:rPr lang="en-US" sz="3300" dirty="0">
                <a:solidFill>
                  <a:srgbClr val="333333"/>
                </a:solidFill>
                <a:latin typeface="Calibri" panose="020F0502020204030204"/>
              </a:rPr>
              <a:t>Knowledge Augmentation through Research in Young Aspirants</a:t>
            </a: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) Interns</a:t>
            </a:r>
            <a:endParaRPr lang="en-IN" sz="3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F59B4C-F3F8-4844-8953-6835C57464F9}"/>
              </a:ext>
            </a:extLst>
          </p:cNvPr>
          <p:cNvSpPr txBox="1"/>
          <p:nvPr/>
        </p:nvSpPr>
        <p:spPr>
          <a:xfrm>
            <a:off x="0" y="5760636"/>
            <a:ext cx="388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IN" sz="9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https://en.wikipedia.org/wiki/Terpene_synthase_N_terminal_domain</a:t>
            </a:r>
            <a:r>
              <a:rPr lang="en-IN" sz="900" dirty="0">
                <a:solidFill>
                  <a:prstClr val="black"/>
                </a:solidFill>
                <a:latin typeface="Calibri" panose="020F0502020204030204"/>
              </a:rPr>
              <a:t> , </a:t>
            </a:r>
            <a:r>
              <a:rPr lang="en-IN" sz="900" dirty="0">
                <a:solidFill>
                  <a:prstClr val="black"/>
                </a:solidFill>
                <a:latin typeface="Calibri" panose="020F0502020204030204"/>
                <a:hlinkClick r:id="rId5" tooltip="https://creativecommons.org/licenses/by-sa/3.0/"/>
              </a:rPr>
              <a:t>CC BY-SA</a:t>
            </a:r>
            <a:endParaRPr lang="en-IN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B3F3DC-A9DE-4E04-8091-26B24B986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86697" y="1010427"/>
            <a:ext cx="1013768" cy="7603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CB6669-718E-421A-A31E-6A87BDCEE3E8}"/>
              </a:ext>
            </a:extLst>
          </p:cNvPr>
          <p:cNvSpPr txBox="1"/>
          <p:nvPr/>
        </p:nvSpPr>
        <p:spPr>
          <a:xfrm>
            <a:off x="6760956" y="2589264"/>
            <a:ext cx="196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Kumari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Rageshwari</a:t>
            </a:r>
            <a:endParaRPr lang="en-IN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881600-B49A-4CE8-A858-A67516492C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21898"/>
          <a:stretch/>
        </p:blipFill>
        <p:spPr>
          <a:xfrm>
            <a:off x="102734" y="985123"/>
            <a:ext cx="820210" cy="695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07BCBB-F2DD-47C3-B570-10D51016D2FB}"/>
              </a:ext>
            </a:extLst>
          </p:cNvPr>
          <p:cNvSpPr txBox="1"/>
          <p:nvPr/>
        </p:nvSpPr>
        <p:spPr>
          <a:xfrm>
            <a:off x="2391454" y="2589265"/>
            <a:ext cx="1907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Anam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Anjum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17AF47E-5812-492B-AC1B-A2DFAB8A2A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19" b="19823"/>
          <a:stretch/>
        </p:blipFill>
        <p:spPr>
          <a:xfrm>
            <a:off x="3015279" y="1060525"/>
            <a:ext cx="1345269" cy="16089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949379-E76E-44D8-85A7-031E7EBC5D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27052"/>
          <a:stretch/>
        </p:blipFill>
        <p:spPr>
          <a:xfrm>
            <a:off x="2391454" y="1028082"/>
            <a:ext cx="820210" cy="749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5F5159-1068-4F44-9708-40805381714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29805" r="9610" b="14386"/>
          <a:stretch/>
        </p:blipFill>
        <p:spPr>
          <a:xfrm>
            <a:off x="2391454" y="1859147"/>
            <a:ext cx="820210" cy="772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E464D22-A49E-4FF8-979C-0B7D3A61855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6" t="29322" r="39789" b="23971"/>
          <a:stretch/>
        </p:blipFill>
        <p:spPr>
          <a:xfrm>
            <a:off x="5376574" y="1002263"/>
            <a:ext cx="1277075" cy="15272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014E49-735E-4253-A5D3-98B599DD366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11047" t="964" r="12005" b="-964"/>
          <a:stretch/>
        </p:blipFill>
        <p:spPr>
          <a:xfrm>
            <a:off x="4783453" y="1002263"/>
            <a:ext cx="780077" cy="760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938AEF-49D4-4792-907D-6430A1B3729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13623" t="12137" r="14936" b="-12137"/>
          <a:stretch/>
        </p:blipFill>
        <p:spPr>
          <a:xfrm>
            <a:off x="4783453" y="1844863"/>
            <a:ext cx="780077" cy="760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F50F66A-3669-411D-928C-8798CD842B4B}"/>
              </a:ext>
            </a:extLst>
          </p:cNvPr>
          <p:cNvSpPr txBox="1"/>
          <p:nvPr/>
        </p:nvSpPr>
        <p:spPr>
          <a:xfrm>
            <a:off x="4878491" y="2589377"/>
            <a:ext cx="1995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Anjali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Shekhawat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E86AEF-E7C4-4240-81CD-4C4340CCB6B3}"/>
              </a:ext>
            </a:extLst>
          </p:cNvPr>
          <p:cNvSpPr txBox="1"/>
          <p:nvPr/>
        </p:nvSpPr>
        <p:spPr>
          <a:xfrm>
            <a:off x="466220" y="2595594"/>
            <a:ext cx="1387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Prachi Singh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7A299B-CDD0-4A6B-AECE-9288204761B3}"/>
              </a:ext>
            </a:extLst>
          </p:cNvPr>
          <p:cNvSpPr txBox="1"/>
          <p:nvPr/>
        </p:nvSpPr>
        <p:spPr>
          <a:xfrm>
            <a:off x="319681" y="2881055"/>
            <a:ext cx="190769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Undergrad (Botany), </a:t>
            </a:r>
            <a:r>
              <a:rPr lang="en-IN" sz="1350" dirty="0" err="1">
                <a:solidFill>
                  <a:srgbClr val="1D1C1D"/>
                </a:solidFill>
                <a:latin typeface="Slack-Lato"/>
              </a:rPr>
              <a:t>Janki</a:t>
            </a:r>
            <a:r>
              <a:rPr lang="en-IN" sz="1350" dirty="0">
                <a:solidFill>
                  <a:srgbClr val="1D1C1D"/>
                </a:solidFill>
                <a:latin typeface="Slack-Lato"/>
              </a:rPr>
              <a:t> Devi Bajaj Girls Govt. College, Kota</a:t>
            </a: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F9ED1F-E003-4D12-A610-8362798FC0BC}"/>
              </a:ext>
            </a:extLst>
          </p:cNvPr>
          <p:cNvSpPr txBox="1"/>
          <p:nvPr/>
        </p:nvSpPr>
        <p:spPr>
          <a:xfrm>
            <a:off x="4670256" y="2841453"/>
            <a:ext cx="19956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Slack-Lato"/>
              </a:rPr>
              <a:t> Masters (Botany) Student, </a:t>
            </a:r>
          </a:p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Slack-Lato"/>
              </a:rPr>
              <a:t>Jai </a:t>
            </a:r>
            <a:r>
              <a:rPr lang="en-IN" sz="1350" dirty="0" err="1">
                <a:solidFill>
                  <a:prstClr val="black"/>
                </a:solidFill>
                <a:latin typeface="Slack-Lato"/>
              </a:rPr>
              <a:t>Narain</a:t>
            </a:r>
            <a:r>
              <a:rPr lang="en-IN" sz="1350" dirty="0">
                <a:solidFill>
                  <a:prstClr val="black"/>
                </a:solidFill>
                <a:latin typeface="Slack-Lato"/>
              </a:rPr>
              <a:t> Vyas University, </a:t>
            </a:r>
          </a:p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Slack-Lato"/>
              </a:rPr>
              <a:t>Jodhpur, Rajasthan, India</a:t>
            </a:r>
            <a:r>
              <a:rPr lang="en-IN" sz="1350" dirty="0">
                <a:solidFill>
                  <a:prstClr val="black"/>
                </a:solidFill>
                <a:latin typeface="Arial" panose="020B0604020202020204" pitchFamily="34" charset="0"/>
              </a:rPr>
              <a:t>.</a:t>
            </a: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9ADB68-5C3A-412F-A974-54DC775F2C2C}"/>
              </a:ext>
            </a:extLst>
          </p:cNvPr>
          <p:cNvSpPr txBox="1"/>
          <p:nvPr/>
        </p:nvSpPr>
        <p:spPr>
          <a:xfrm>
            <a:off x="6760749" y="2936379"/>
            <a:ext cx="2131407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Masters (Biotech) Student,</a:t>
            </a:r>
          </a:p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Botany Department in University of Rajasthan</a:t>
            </a: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4E95A9-90DC-4F4F-ADD7-315932B4F0D0}"/>
              </a:ext>
            </a:extLst>
          </p:cNvPr>
          <p:cNvSpPr txBox="1"/>
          <p:nvPr/>
        </p:nvSpPr>
        <p:spPr>
          <a:xfrm>
            <a:off x="2322413" y="2903186"/>
            <a:ext cx="19956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 Masters (Botany) Student, </a:t>
            </a:r>
            <a:r>
              <a:rPr lang="en-IN" sz="1350" dirty="0" err="1">
                <a:solidFill>
                  <a:prstClr val="black"/>
                </a:solidFill>
                <a:latin typeface="Calibri" panose="020F0502020204030204"/>
              </a:rPr>
              <a:t>Janki</a:t>
            </a: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 Devi Bajaj Government Girls Science College Kota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2AA7B04-E1A9-4101-93B8-E5E8D0524D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71236" y="1060525"/>
            <a:ext cx="855217" cy="641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DAA3F1-EEB4-4C77-9DA6-73BFE31B8771}"/>
              </a:ext>
            </a:extLst>
          </p:cNvPr>
          <p:cNvSpPr txBox="1"/>
          <p:nvPr/>
        </p:nvSpPr>
        <p:spPr>
          <a:xfrm>
            <a:off x="13243" y="909142"/>
            <a:ext cx="6021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CORN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1B23F-EB31-4A42-88EC-EAA74D75FCF7}"/>
              </a:ext>
            </a:extLst>
          </p:cNvPr>
          <p:cNvSpPr txBox="1"/>
          <p:nvPr/>
        </p:nvSpPr>
        <p:spPr>
          <a:xfrm>
            <a:off x="2295502" y="990433"/>
            <a:ext cx="9692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TOMATO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6B216-F8F0-4832-A474-59AD19FC8389}"/>
              </a:ext>
            </a:extLst>
          </p:cNvPr>
          <p:cNvSpPr txBox="1"/>
          <p:nvPr/>
        </p:nvSpPr>
        <p:spPr>
          <a:xfrm>
            <a:off x="2295609" y="1802035"/>
            <a:ext cx="10246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CAMELLIA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0C830-608D-4630-9193-E3F091DD41F0}"/>
              </a:ext>
            </a:extLst>
          </p:cNvPr>
          <p:cNvSpPr txBox="1"/>
          <p:nvPr/>
        </p:nvSpPr>
        <p:spPr>
          <a:xfrm>
            <a:off x="4698445" y="976924"/>
            <a:ext cx="5678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MINT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BAB25-AB2F-4082-B88C-8063D946DB7E}"/>
              </a:ext>
            </a:extLst>
          </p:cNvPr>
          <p:cNvSpPr txBox="1"/>
          <p:nvPr/>
        </p:nvSpPr>
        <p:spPr>
          <a:xfrm>
            <a:off x="4687975" y="1787927"/>
            <a:ext cx="677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LEMON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90714-4466-410A-B918-13B7327936C2}"/>
              </a:ext>
            </a:extLst>
          </p:cNvPr>
          <p:cNvSpPr txBox="1"/>
          <p:nvPr/>
        </p:nvSpPr>
        <p:spPr>
          <a:xfrm>
            <a:off x="6874154" y="1028082"/>
            <a:ext cx="7955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GRAPES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9E057E-2965-4987-AA16-15AAF2268845}"/>
              </a:ext>
            </a:extLst>
          </p:cNvPr>
          <p:cNvSpPr/>
          <p:nvPr/>
        </p:nvSpPr>
        <p:spPr>
          <a:xfrm>
            <a:off x="8724772" y="857250"/>
            <a:ext cx="453514" cy="51379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1" name="Google Shape;62;p14">
            <a:extLst>
              <a:ext uri="{FF2B5EF4-FFF2-40B4-BE49-F238E27FC236}">
                <a16:creationId xmlns:a16="http://schemas.microsoft.com/office/drawing/2014/main" id="{C991646C-B14A-45CE-933A-D8A5F8971CD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63;p14">
            <a:extLst>
              <a:ext uri="{FF2B5EF4-FFF2-40B4-BE49-F238E27FC236}">
                <a16:creationId xmlns:a16="http://schemas.microsoft.com/office/drawing/2014/main" id="{0486FA63-B29D-414C-A4B1-6FB4FE92A696}"/>
              </a:ext>
            </a:extLst>
          </p:cNvPr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  <a:defRPr/>
            </a:pPr>
            <a:r>
              <a:rPr lang="en-GB" sz="1000" kern="0" dirty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 dirty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9856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61871-230F-42D1-9856-F3F0EACFF8EA}"/>
              </a:ext>
            </a:extLst>
          </p:cNvPr>
          <p:cNvSpPr txBox="1"/>
          <p:nvPr/>
        </p:nvSpPr>
        <p:spPr>
          <a:xfrm>
            <a:off x="2881149" y="2577445"/>
            <a:ext cx="2234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Next up: Prachi Singh</a:t>
            </a:r>
          </a:p>
        </p:txBody>
      </p:sp>
      <p:pic>
        <p:nvPicPr>
          <p:cNvPr id="4" name="Graphic 3" descr="End">
            <a:extLst>
              <a:ext uri="{FF2B5EF4-FFF2-40B4-BE49-F238E27FC236}">
                <a16:creationId xmlns:a16="http://schemas.microsoft.com/office/drawing/2014/main" id="{76B00958-205F-47B4-869F-81A0FFE79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5911" y="2053459"/>
            <a:ext cx="1848507" cy="1848507"/>
          </a:xfrm>
          <a:prstGeom prst="rect">
            <a:avLst/>
          </a:prstGeom>
        </p:spPr>
      </p:pic>
      <p:pic>
        <p:nvPicPr>
          <p:cNvPr id="5" name="Google Shape;62;p14">
            <a:extLst>
              <a:ext uri="{FF2B5EF4-FFF2-40B4-BE49-F238E27FC236}">
                <a16:creationId xmlns:a16="http://schemas.microsoft.com/office/drawing/2014/main" id="{50DAEA41-4556-45BB-94B6-54A98AB76E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;p14">
            <a:extLst>
              <a:ext uri="{FF2B5EF4-FFF2-40B4-BE49-F238E27FC236}">
                <a16:creationId xmlns:a16="http://schemas.microsoft.com/office/drawing/2014/main" id="{5A7476B5-B2DC-442E-AADD-AA1030481F13}"/>
              </a:ext>
            </a:extLst>
          </p:cNvPr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  <a:defRPr/>
            </a:pPr>
            <a:r>
              <a:rPr lang="en-GB" sz="1000" kern="0" dirty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 dirty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7466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FBE2D9-505C-094F-9ACC-2B2334D92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4B0EB-B205-8348-8A95-7DF85E2B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1" y="1087005"/>
            <a:ext cx="6515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50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1642800"/>
            <a:ext cx="85206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 fontScale="90000"/>
          </a:bodyPr>
          <a:lstStyle/>
          <a:p>
            <a:pPr algn="l"/>
            <a:r>
              <a:rPr lang="en-GB" dirty="0"/>
              <a:t>Creating Dictionaries from Wikidata SPARQL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3005575"/>
            <a:ext cx="8520600" cy="79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algn="l"/>
            <a:r>
              <a:rPr lang="en-US" dirty="0"/>
              <a:t>Our Mining tool created from Wikidata</a:t>
            </a:r>
            <a:r>
              <a:rPr lang="en-IN" dirty="0"/>
              <a:t>!</a:t>
            </a:r>
            <a:endParaRPr dirty="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</a:pPr>
            <a:r>
              <a:rPr lang="en-GB" sz="1000" kern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88450" y="3952526"/>
            <a:ext cx="493357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378">
              <a:buClr>
                <a:srgbClr val="000000"/>
              </a:buClr>
            </a:pPr>
            <a:r>
              <a:rPr lang="en-IN" sz="2800" kern="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Prachi Singh</a:t>
            </a:r>
            <a:endParaRPr sz="2800" kern="0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defTabSz="914378">
              <a:buClr>
                <a:srgbClr val="000000"/>
              </a:buClr>
            </a:pPr>
            <a:r>
              <a:rPr lang="en-IN" sz="2000" kern="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KARYA Intern</a:t>
            </a:r>
            <a:endParaRPr sz="2000" kern="0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08C34-69F5-40D0-B853-D32BFD238C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21898"/>
          <a:stretch/>
        </p:blipFill>
        <p:spPr>
          <a:xfrm>
            <a:off x="4965937" y="4128035"/>
            <a:ext cx="1709468" cy="1448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1F5758-F923-4CFF-830E-04C8A8A3F884}"/>
              </a:ext>
            </a:extLst>
          </p:cNvPr>
          <p:cNvSpPr txBox="1"/>
          <p:nvPr/>
        </p:nvSpPr>
        <p:spPr>
          <a:xfrm>
            <a:off x="4822212" y="4128034"/>
            <a:ext cx="9984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CORN </a:t>
            </a:r>
            <a:r>
              <a:rPr lang="hi-IN" sz="1350" dirty="0">
                <a:solidFill>
                  <a:srgbClr val="1D1C1D"/>
                </a:solidFill>
                <a:highlight>
                  <a:srgbClr val="FFFF00"/>
                </a:highlight>
                <a:latin typeface="Slack-Lato"/>
              </a:rPr>
              <a:t>मक्का</a:t>
            </a:r>
            <a:endParaRPr lang="en-IN" sz="1350" dirty="0">
              <a:solidFill>
                <a:prstClr val="black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39328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57987" y="103529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About Me  - Prachi Singh (</a:t>
            </a:r>
            <a:r>
              <a:rPr lang="hi-IN" b="0" i="0" dirty="0">
                <a:solidFill>
                  <a:srgbClr val="FF0000"/>
                </a:solidFill>
                <a:effectLst/>
                <a:latin typeface="Slack-Lato"/>
              </a:rPr>
              <a:t>प्राची सिंह</a:t>
            </a:r>
            <a:r>
              <a:rPr lang="en-GB" dirty="0">
                <a:solidFill>
                  <a:srgbClr val="FF0000"/>
                </a:solidFill>
              </a:rPr>
              <a:t>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157987" y="1855302"/>
            <a:ext cx="4760172" cy="19385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/>
          <a:p>
            <a:pPr>
              <a:spcBef>
                <a:spcPts val="1200"/>
              </a:spcBef>
              <a:buFont typeface="Montserrat Light"/>
              <a:buChar char="●"/>
            </a:pPr>
            <a:r>
              <a:rPr lang="en-US" dirty="0"/>
              <a:t>From: Kota (Q330531), Rajasthan</a:t>
            </a:r>
          </a:p>
          <a:p>
            <a:pPr>
              <a:spcBef>
                <a:spcPts val="1000"/>
              </a:spcBef>
              <a:buFont typeface="Montserrat Light"/>
              <a:buChar char="●"/>
            </a:pPr>
            <a:r>
              <a:rPr lang="en-IN" dirty="0"/>
              <a:t>Bachelors (Botany) from </a:t>
            </a:r>
            <a:r>
              <a:rPr lang="en-IN" dirty="0" err="1"/>
              <a:t>Janki</a:t>
            </a:r>
            <a:r>
              <a:rPr lang="en-IN" dirty="0"/>
              <a:t> Devi Bajaj Girls Government College, Rajasthan, India.</a:t>
            </a:r>
          </a:p>
          <a:p>
            <a:pPr>
              <a:spcBef>
                <a:spcPts val="1000"/>
              </a:spcBef>
              <a:buFont typeface="Montserrat Light"/>
              <a:buChar char="●"/>
            </a:pPr>
            <a:r>
              <a:rPr lang="en-IN" dirty="0"/>
              <a:t>Joined </a:t>
            </a:r>
            <a:r>
              <a:rPr lang="en-IN" dirty="0" err="1"/>
              <a:t>CEVOpen</a:t>
            </a:r>
            <a:r>
              <a:rPr lang="en-IN" dirty="0"/>
              <a:t> in Sep. 2021</a:t>
            </a:r>
          </a:p>
          <a:p>
            <a:pPr marL="114297">
              <a:spcBef>
                <a:spcPts val="1000"/>
              </a:spcBef>
            </a:pPr>
            <a:r>
              <a:rPr lang="en-IN" dirty="0"/>
              <a:t>Working hard to learn – open source tools and open science</a:t>
            </a:r>
            <a:endParaRPr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</a:pPr>
            <a:r>
              <a:rPr lang="en-GB" sz="1000" kern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82412-4C0F-4614-9D28-4ECACA4F96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54" t="-3386" r="-12554" b="24440"/>
          <a:stretch/>
        </p:blipFill>
        <p:spPr>
          <a:xfrm>
            <a:off x="6250893" y="2262015"/>
            <a:ext cx="1553827" cy="1938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782541-5F73-4409-9F9A-E0B92E161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3791803"/>
            <a:ext cx="4440409" cy="19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9624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168547" y="2605824"/>
            <a:ext cx="204251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Create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3431938" y="2559658"/>
            <a:ext cx="2042510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3000" dirty="0">
                <a:solidFill>
                  <a:prstClr val="black"/>
                </a:solidFill>
                <a:latin typeface="Calibri" panose="020F0502020204030204"/>
              </a:rPr>
              <a:t>Download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6444408" y="2467326"/>
            <a:ext cx="2242137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400" dirty="0">
                <a:solidFill>
                  <a:prstClr val="black"/>
                </a:solidFill>
                <a:latin typeface="Calibri" panose="020F0502020204030204"/>
              </a:rPr>
              <a:t>Search literature using dictionaries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057EB-FAE5-47C7-BCB8-4147130AFB8B}"/>
              </a:ext>
            </a:extLst>
          </p:cNvPr>
          <p:cNvSpPr txBox="1"/>
          <p:nvPr/>
        </p:nvSpPr>
        <p:spPr>
          <a:xfrm>
            <a:off x="6754220" y="4286972"/>
            <a:ext cx="1622513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100" dirty="0">
                <a:solidFill>
                  <a:prstClr val="black"/>
                </a:solidFill>
                <a:latin typeface="Calibri" panose="020F0502020204030204"/>
              </a:rPr>
              <a:t>Link to Wikimedia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E951B-836B-4136-8906-C8B55641794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211057" y="3067489"/>
            <a:ext cx="1220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474448" y="3067490"/>
            <a:ext cx="9699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E752A8-474F-43EB-A981-5DB30C4DAA6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565477" y="3667655"/>
            <a:ext cx="0" cy="619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214805" y="977381"/>
            <a:ext cx="7886700" cy="5259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r>
              <a:rPr lang="en-IN" sz="3300" dirty="0">
                <a:solidFill>
                  <a:prstClr val="black"/>
                </a:solidFill>
                <a:latin typeface="Calibri Light" panose="020F0302020204030204"/>
              </a:rPr>
              <a:t>Workflow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B90E1-FD1E-4AD7-94BE-667624229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6436" y="1641865"/>
            <a:ext cx="1166730" cy="825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1B72F8-3728-4808-AB63-957819CAB801}"/>
              </a:ext>
            </a:extLst>
          </p:cNvPr>
          <p:cNvSpPr txBox="1"/>
          <p:nvPr/>
        </p:nvSpPr>
        <p:spPr>
          <a:xfrm>
            <a:off x="168546" y="2616530"/>
            <a:ext cx="204251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Create Dictionaries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46D47-BB21-4BBC-8C09-C5B09863A56F}"/>
              </a:ext>
            </a:extLst>
          </p:cNvPr>
          <p:cNvSpPr txBox="1"/>
          <p:nvPr/>
        </p:nvSpPr>
        <p:spPr>
          <a:xfrm>
            <a:off x="168546" y="3644571"/>
            <a:ext cx="25060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dirty="0"/>
              <a:t>SPARQL method</a:t>
            </a:r>
          </a:p>
        </p:txBody>
      </p:sp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B02961AA-500D-4F3B-BC07-370F1E613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777" y="1499260"/>
            <a:ext cx="1045796" cy="9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4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93D586-2032-414B-A997-4B50EE44A66F}"/>
              </a:ext>
            </a:extLst>
          </p:cNvPr>
          <p:cNvCxnSpPr/>
          <p:nvPr/>
        </p:nvCxnSpPr>
        <p:spPr>
          <a:xfrm>
            <a:off x="166254" y="1690634"/>
            <a:ext cx="8484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FDCD846-CE49-4D52-9247-AF771DC83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89807" y="2540876"/>
            <a:ext cx="2178740" cy="1541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2639A-D4E8-4EA5-9B8D-5EBB9E56CA4F}"/>
              </a:ext>
            </a:extLst>
          </p:cNvPr>
          <p:cNvSpPr txBox="1"/>
          <p:nvPr/>
        </p:nvSpPr>
        <p:spPr>
          <a:xfrm>
            <a:off x="6328066" y="7703102"/>
            <a:ext cx="3308119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>
                <a:srgbClr val="000000"/>
              </a:buClr>
            </a:pPr>
            <a:r>
              <a:rPr lang="en-IN" sz="675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4" tooltip="https://en.wikipedia.org/wiki/Wikidata"/>
              </a:rPr>
              <a:t>This Photo</a:t>
            </a:r>
            <a:r>
              <a:rPr lang="en-IN" sz="675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by Unknown Author is licensed under </a:t>
            </a:r>
            <a:r>
              <a:rPr lang="en-IN" sz="675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5" tooltip="https://creativecommons.org/licenses/by-sa/3.0/"/>
              </a:rPr>
              <a:t>CC BY-SA</a:t>
            </a:r>
            <a:endParaRPr lang="en-IN" sz="675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id="{840B1A1D-A317-4444-B167-CF6ED5A66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6577" y="2739900"/>
            <a:ext cx="1045796" cy="99702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129E02B-B8E3-4376-9ECC-4C730CB7B764}"/>
              </a:ext>
            </a:extLst>
          </p:cNvPr>
          <p:cNvSpPr/>
          <p:nvPr/>
        </p:nvSpPr>
        <p:spPr>
          <a:xfrm>
            <a:off x="2955623" y="3025281"/>
            <a:ext cx="816279" cy="22158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buClr>
                <a:srgbClr val="000000"/>
              </a:buClr>
            </a:pPr>
            <a:endParaRPr lang="en-IN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1ACE84-E156-48B1-AE18-C9C981F07F3C}"/>
              </a:ext>
            </a:extLst>
          </p:cNvPr>
          <p:cNvSpPr/>
          <p:nvPr/>
        </p:nvSpPr>
        <p:spPr>
          <a:xfrm>
            <a:off x="3832017" y="3010329"/>
            <a:ext cx="1476515" cy="29520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buClr>
                <a:srgbClr val="000000"/>
              </a:buClr>
            </a:pPr>
            <a:r>
              <a:rPr lang="en-US" sz="2100" kern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ami</a:t>
            </a:r>
            <a:r>
              <a:rPr lang="en-US" sz="21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2100" kern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dict</a:t>
            </a:r>
            <a:endParaRPr lang="en-IN" sz="210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92C746-7F55-4ABE-BD9B-94FF48A67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3108" y="3032193"/>
            <a:ext cx="832176" cy="251482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9B08F29-4235-4909-B289-9C54D3EA9B55}"/>
              </a:ext>
            </a:extLst>
          </p:cNvPr>
          <p:cNvSpPr/>
          <p:nvPr/>
        </p:nvSpPr>
        <p:spPr>
          <a:xfrm>
            <a:off x="6542710" y="2879185"/>
            <a:ext cx="1876382" cy="359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buClr>
                <a:srgbClr val="000000"/>
              </a:buClr>
            </a:pPr>
            <a:r>
              <a:rPr lang="en-US" sz="21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Dictionary</a:t>
            </a:r>
          </a:p>
        </p:txBody>
      </p:sp>
      <p:pic>
        <p:nvPicPr>
          <p:cNvPr id="3" name="Graphic 2" descr="Kangaroo">
            <a:extLst>
              <a:ext uri="{FF2B5EF4-FFF2-40B4-BE49-F238E27FC236}">
                <a16:creationId xmlns:a16="http://schemas.microsoft.com/office/drawing/2014/main" id="{769CFFA9-EA3F-480D-AA65-D8F385D39C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408260" y="2459687"/>
            <a:ext cx="528781" cy="528781"/>
          </a:xfrm>
          <a:prstGeom prst="rect">
            <a:avLst/>
          </a:prstGeom>
        </p:spPr>
      </p:pic>
      <p:sp>
        <p:nvSpPr>
          <p:cNvPr id="22" name="Google Shape;71;p15">
            <a:extLst>
              <a:ext uri="{FF2B5EF4-FFF2-40B4-BE49-F238E27FC236}">
                <a16:creationId xmlns:a16="http://schemas.microsoft.com/office/drawing/2014/main" id="{32F032BB-D233-4A89-81EF-C7E9899D9571}"/>
              </a:ext>
            </a:extLst>
          </p:cNvPr>
          <p:cNvSpPr txBox="1">
            <a:spLocks/>
          </p:cNvSpPr>
          <p:nvPr/>
        </p:nvSpPr>
        <p:spPr>
          <a:xfrm>
            <a:off x="129664" y="110907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78"/>
            <a:r>
              <a:rPr lang="en-GB" sz="2400" kern="0" dirty="0"/>
              <a:t>Dictionary creation using Wikidata</a:t>
            </a:r>
          </a:p>
        </p:txBody>
      </p:sp>
      <p:pic>
        <p:nvPicPr>
          <p:cNvPr id="23" name="Google Shape;73;p15">
            <a:extLst>
              <a:ext uri="{FF2B5EF4-FFF2-40B4-BE49-F238E27FC236}">
                <a16:creationId xmlns:a16="http://schemas.microsoft.com/office/drawing/2014/main" id="{BB15ECF5-3567-49C3-A18B-BF5C98E5193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74;p15">
            <a:extLst>
              <a:ext uri="{FF2B5EF4-FFF2-40B4-BE49-F238E27FC236}">
                <a16:creationId xmlns:a16="http://schemas.microsoft.com/office/drawing/2014/main" id="{00A7917D-4E9C-48B9-A547-A8A8F59EF32E}"/>
              </a:ext>
            </a:extLst>
          </p:cNvPr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</a:pPr>
            <a:r>
              <a:rPr lang="en-GB" sz="1000" kern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57332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GB" dirty="0"/>
              <a:t>SPARQL Query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1" y="2009725"/>
            <a:ext cx="6457399" cy="341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/>
          <a:p>
            <a:pPr marL="114297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#diterpenes</a:t>
            </a:r>
          </a:p>
          <a:p>
            <a:pPr marL="114297" algn="l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SELECT ?item ?</a:t>
            </a:r>
            <a:r>
              <a:rPr lang="en-IN" dirty="0" err="1">
                <a:latin typeface="Consolas" panose="020B0609020204030204" pitchFamily="49" charset="0"/>
              </a:rPr>
              <a:t>itemLabel</a:t>
            </a:r>
            <a:r>
              <a:rPr lang="en-IN" dirty="0">
                <a:latin typeface="Consolas" panose="020B0609020204030204" pitchFamily="49" charset="0"/>
              </a:rPr>
              <a:t> </a:t>
            </a:r>
          </a:p>
          <a:p>
            <a:pPr marL="114297" algn="l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WHERE </a:t>
            </a:r>
          </a:p>
          <a:p>
            <a:pPr marL="114297" algn="l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114297" algn="l">
              <a:spcBef>
                <a:spcPts val="1200"/>
              </a:spcBef>
            </a:pPr>
            <a:r>
              <a:rPr lang="en-IN" sz="2850" dirty="0">
                <a:latin typeface="Consolas" panose="020B0609020204030204" pitchFamily="49" charset="0"/>
              </a:rPr>
              <a:t>  ?item wdt:P31 wd:Q59447. # instance of diterpene</a:t>
            </a:r>
          </a:p>
          <a:p>
            <a:pPr marL="114297" algn="l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  SERVICE </a:t>
            </a:r>
            <a:r>
              <a:rPr lang="en-IN" dirty="0" err="1">
                <a:latin typeface="Consolas" panose="020B0609020204030204" pitchFamily="49" charset="0"/>
              </a:rPr>
              <a:t>wikibase:label</a:t>
            </a:r>
            <a:r>
              <a:rPr lang="en-IN" dirty="0">
                <a:latin typeface="Consolas" panose="020B0609020204030204" pitchFamily="49" charset="0"/>
              </a:rPr>
              <a:t> { </a:t>
            </a:r>
            <a:r>
              <a:rPr lang="en-IN" dirty="0" err="1">
                <a:latin typeface="Consolas" panose="020B0609020204030204" pitchFamily="49" charset="0"/>
              </a:rPr>
              <a:t>bd:serviceParam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wikibase:language</a:t>
            </a:r>
            <a:r>
              <a:rPr lang="en-IN" dirty="0">
                <a:latin typeface="Consolas" panose="020B0609020204030204" pitchFamily="49" charset="0"/>
              </a:rPr>
              <a:t> "[AUTO_LANGUAGE],</a:t>
            </a:r>
            <a:r>
              <a:rPr lang="en-IN" dirty="0" err="1">
                <a:latin typeface="Consolas" panose="020B0609020204030204" pitchFamily="49" charset="0"/>
              </a:rPr>
              <a:t>en</a:t>
            </a:r>
            <a:r>
              <a:rPr lang="en-IN" dirty="0">
                <a:latin typeface="Consolas" panose="020B0609020204030204" pitchFamily="49" charset="0"/>
              </a:rPr>
              <a:t>". } # Helps get the label in your language, if not, then </a:t>
            </a:r>
            <a:r>
              <a:rPr lang="en-IN" dirty="0" err="1">
                <a:latin typeface="Consolas" panose="020B0609020204030204" pitchFamily="49" charset="0"/>
              </a:rPr>
              <a:t>en</a:t>
            </a:r>
            <a:r>
              <a:rPr lang="en-IN" dirty="0">
                <a:latin typeface="Consolas" panose="020B0609020204030204" pitchFamily="49" charset="0"/>
              </a:rPr>
              <a:t> language</a:t>
            </a:r>
          </a:p>
          <a:p>
            <a:pPr marL="114297" algn="l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}</a:t>
            </a:r>
            <a:endParaRPr dirty="0">
              <a:latin typeface="Consolas" panose="020B0609020204030204" pitchFamily="49" charset="0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</a:pPr>
            <a:r>
              <a:rPr lang="en-GB" sz="1000" kern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D7087-EA4A-4B5E-9BB4-E17AB1C29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993" y="624456"/>
            <a:ext cx="32896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kern="0" dirty="0">
                <a:solidFill>
                  <a:srgbClr val="000000"/>
                </a:solidFill>
                <a:latin typeface="Arial Unicode MS"/>
                <a:cs typeface="Arial"/>
                <a:sym typeface="Arial"/>
                <a:hlinkClick r:id="rId4"/>
              </a:rPr>
              <a:t>https://w.wiki/4HEb</a:t>
            </a:r>
            <a:r>
              <a:rPr lang="en-US" alt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4"/>
              </a:rPr>
              <a:t> </a:t>
            </a:r>
            <a:endParaRPr lang="en-US" altLang="en-US" sz="54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811388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88EC-667E-49FA-8830-339752707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132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SPARQL Demo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5D2D3-B667-4E98-BBB0-75B42DA74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6925"/>
            <a:ext cx="8214416" cy="3585563"/>
          </a:xfrm>
          <a:prstGeom prst="rect">
            <a:avLst/>
          </a:prstGeom>
        </p:spPr>
      </p:pic>
      <p:pic>
        <p:nvPicPr>
          <p:cNvPr id="6" name="Google Shape;73;p15">
            <a:extLst>
              <a:ext uri="{FF2B5EF4-FFF2-40B4-BE49-F238E27FC236}">
                <a16:creationId xmlns:a16="http://schemas.microsoft.com/office/drawing/2014/main" id="{253C0F67-1165-4FD2-8445-39F5937DD5D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1962F63B-D3B7-4457-A391-BEF0FC6D01F9}"/>
              </a:ext>
            </a:extLst>
          </p:cNvPr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</a:pPr>
            <a:r>
              <a:rPr lang="en-GB" sz="1000" kern="0" dirty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 dirty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6459349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F8D0-C5F8-4C22-9F99-8C004258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SPARQL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6A941-3F18-479D-ADB6-FFA2A796A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90295-2D62-4ADD-8F62-E02046DF1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" r="24060" b="55102"/>
          <a:stretch/>
        </p:blipFill>
        <p:spPr>
          <a:xfrm>
            <a:off x="311700" y="1952082"/>
            <a:ext cx="9297499" cy="2413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9644A-49A1-FF45-B5D8-3FCCBB1C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058" y="2660714"/>
            <a:ext cx="15716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514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F097-C671-4CC4-9007-763A1590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SPARQL Endpoint (XML)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5DA3D-987D-4C82-947E-3095D491E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" t="22843" r="40064" b="48019"/>
          <a:stretch/>
        </p:blipFill>
        <p:spPr>
          <a:xfrm>
            <a:off x="-1" y="2436636"/>
            <a:ext cx="8320306" cy="2133101"/>
          </a:xfrm>
          <a:prstGeom prst="rect">
            <a:avLst/>
          </a:prstGeom>
        </p:spPr>
      </p:pic>
      <p:pic>
        <p:nvPicPr>
          <p:cNvPr id="6" name="Google Shape;73;p15">
            <a:extLst>
              <a:ext uri="{FF2B5EF4-FFF2-40B4-BE49-F238E27FC236}">
                <a16:creationId xmlns:a16="http://schemas.microsoft.com/office/drawing/2014/main" id="{9EFF3F68-9909-417B-81BD-991B5D7614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04E02BB9-100E-4517-B523-2430A1D79F99}"/>
              </a:ext>
            </a:extLst>
          </p:cNvPr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</a:pPr>
            <a:r>
              <a:rPr lang="en-GB" sz="1000" kern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653A3-D7CA-4FE5-A006-254605B87F2B}"/>
              </a:ext>
            </a:extLst>
          </p:cNvPr>
          <p:cNvSpPr txBox="1"/>
          <p:nvPr/>
        </p:nvSpPr>
        <p:spPr>
          <a:xfrm>
            <a:off x="2350598" y="4662094"/>
            <a:ext cx="4081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>
                <a:srgbClr val="000000"/>
              </a:buClr>
            </a:pPr>
            <a:r>
              <a:rPr lang="en-I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These go into the dictionary…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5F8DA-DA83-426E-B27C-7A4AE98CD3ED}"/>
              </a:ext>
            </a:extLst>
          </p:cNvPr>
          <p:cNvSpPr txBox="1"/>
          <p:nvPr/>
        </p:nvSpPr>
        <p:spPr>
          <a:xfrm>
            <a:off x="5652319" y="2737669"/>
            <a:ext cx="16591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highlight>
                  <a:srgbClr val="FFFF00"/>
                </a:highlight>
              </a:rPr>
              <a:t>Wikidata ID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200A24-2BBF-4E5C-B12C-405DCB4ED507}"/>
              </a:ext>
            </a:extLst>
          </p:cNvPr>
          <p:cNvSpPr/>
          <p:nvPr/>
        </p:nvSpPr>
        <p:spPr>
          <a:xfrm>
            <a:off x="5453217" y="3014668"/>
            <a:ext cx="1515397" cy="414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9091D4-2B9B-4947-AAE4-AA84236CD578}"/>
              </a:ext>
            </a:extLst>
          </p:cNvPr>
          <p:cNvSpPr/>
          <p:nvPr/>
        </p:nvSpPr>
        <p:spPr>
          <a:xfrm>
            <a:off x="3633508" y="3648849"/>
            <a:ext cx="1742279" cy="4936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246233917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072F-54AE-4F2A-A371-5EB24DA51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609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One last step:`</a:t>
            </a:r>
            <a:r>
              <a:rPr lang="en-IN" dirty="0" err="1"/>
              <a:t>ami-dict</a:t>
            </a:r>
            <a:r>
              <a:rPr lang="en-IN" dirty="0"/>
              <a:t>` to convert into dictionary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6EB2E-1AA9-4905-9CEE-C91498FA3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74975"/>
            <a:ext cx="8832300" cy="1755825"/>
          </a:xfrm>
          <a:noFill/>
        </p:spPr>
        <p:txBody>
          <a:bodyPr>
            <a:normAutofit fontScale="55000" lnSpcReduction="20000"/>
          </a:bodyPr>
          <a:lstStyle/>
          <a:p>
            <a:pPr marL="114297" algn="l"/>
            <a:r>
              <a:rPr lang="en-IN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amidict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vv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114297" algn="l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--dictionary diterpenes</a:t>
            </a:r>
          </a:p>
          <a:p>
            <a:pPr marL="114297" algn="l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--directory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ami_terpene_dict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114297" algn="l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--input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diterpene_sparql_out.xml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                        </a:t>
            </a:r>
          </a:p>
          <a:p>
            <a:pPr marL="114297" algn="l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create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informat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wikisparqlxml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114297" algn="l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sparqlmap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                                 # map SPARQL output to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AMIDict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Consolas" panose="020B0609020204030204" pitchFamily="49" charset="0"/>
            </a:endParaRPr>
          </a:p>
          <a:p>
            <a:pPr marL="114297" algn="l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wikidataURL=diterpenes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297" algn="l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      term=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diterpenesLabel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114297" algn="l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transformName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wikidataID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Consolas" panose="020B0609020204030204" pitchFamily="49" charset="0"/>
              </a:rPr>
              <a:t>=EXTRACT(wikidataURL,.*/(.*))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114297" algn="l"/>
            <a:endParaRPr lang="en-IN" dirty="0"/>
          </a:p>
        </p:txBody>
      </p:sp>
      <p:pic>
        <p:nvPicPr>
          <p:cNvPr id="4" name="Google Shape;73;p15">
            <a:extLst>
              <a:ext uri="{FF2B5EF4-FFF2-40B4-BE49-F238E27FC236}">
                <a16:creationId xmlns:a16="http://schemas.microsoft.com/office/drawing/2014/main" id="{345FA8F8-1899-425B-8126-F627B6FB81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4677C39A-CD8B-48DC-AED7-E13C5BBB5BF0}"/>
              </a:ext>
            </a:extLst>
          </p:cNvPr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</a:pPr>
            <a:r>
              <a:rPr lang="en-GB" sz="1000" kern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" name="Graphic 5" descr="Kangaroo">
            <a:extLst>
              <a:ext uri="{FF2B5EF4-FFF2-40B4-BE49-F238E27FC236}">
                <a16:creationId xmlns:a16="http://schemas.microsoft.com/office/drawing/2014/main" id="{B7B8B616-5DE8-433B-BCC4-C21395B5C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900256" y="3952113"/>
            <a:ext cx="1078142" cy="10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32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F38D-2DD2-446D-8780-325A26CE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Final Dictionary!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131A7-59B9-436D-A005-63EB17F55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" b="70243"/>
          <a:stretch/>
        </p:blipFill>
        <p:spPr>
          <a:xfrm>
            <a:off x="170607" y="2214217"/>
            <a:ext cx="10803246" cy="1821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2CE579-7ED3-43C2-984F-95068BCDDBBF}"/>
              </a:ext>
            </a:extLst>
          </p:cNvPr>
          <p:cNvSpPr txBox="1"/>
          <p:nvPr/>
        </p:nvSpPr>
        <p:spPr>
          <a:xfrm>
            <a:off x="2228850" y="5247949"/>
            <a:ext cx="468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>
                <a:srgbClr val="000000"/>
              </a:buClr>
            </a:pPr>
            <a:r>
              <a:rPr lang="en-I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Ready to go off and annotate the scientific literature!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26AA03-8A09-40C1-A3DF-B65E6F27EF80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59643" y="1874975"/>
            <a:ext cx="3012358" cy="124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1B6710-14A3-4D48-8BB1-3D950C4C5CB7}"/>
              </a:ext>
            </a:extLst>
          </p:cNvPr>
          <p:cNvSpPr txBox="1"/>
          <p:nvPr/>
        </p:nvSpPr>
        <p:spPr>
          <a:xfrm>
            <a:off x="4673601" y="1524908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>
                <a:srgbClr val="000000"/>
              </a:buClr>
            </a:pPr>
            <a:r>
              <a:rPr lang="en-IN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Wikidata 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50533-0F0A-4B4A-99F7-7BCA02A52A69}"/>
              </a:ext>
            </a:extLst>
          </p:cNvPr>
          <p:cNvSpPr txBox="1"/>
          <p:nvPr/>
        </p:nvSpPr>
        <p:spPr>
          <a:xfrm>
            <a:off x="6059714" y="1983303"/>
            <a:ext cx="169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>
                <a:srgbClr val="000000"/>
              </a:buClr>
            </a:pPr>
            <a:r>
              <a:rPr lang="en-IN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Term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316570-A0A3-4520-86AD-A2B40BA7102C}"/>
              </a:ext>
            </a:extLst>
          </p:cNvPr>
          <p:cNvCxnSpPr>
            <a:cxnSpLocks/>
          </p:cNvCxnSpPr>
          <p:nvPr/>
        </p:nvCxnSpPr>
        <p:spPr>
          <a:xfrm>
            <a:off x="6470287" y="2352635"/>
            <a:ext cx="156144" cy="1078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96;p18">
            <a:extLst>
              <a:ext uri="{FF2B5EF4-FFF2-40B4-BE49-F238E27FC236}">
                <a16:creationId xmlns:a16="http://schemas.microsoft.com/office/drawing/2014/main" id="{F56E8979-3A71-4C84-81B9-14438F01AD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97;p18">
            <a:extLst>
              <a:ext uri="{FF2B5EF4-FFF2-40B4-BE49-F238E27FC236}">
                <a16:creationId xmlns:a16="http://schemas.microsoft.com/office/drawing/2014/main" id="{2AEA07C3-513D-4735-BC38-D4AEAD73BF85}"/>
              </a:ext>
            </a:extLst>
          </p:cNvPr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</a:pPr>
            <a:r>
              <a:rPr lang="en-GB" sz="1000" kern="0" dirty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 dirty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8287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9A762-2320-2A46-8D58-03C581E8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9" y="1037936"/>
            <a:ext cx="8875793" cy="4056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207343-D650-C445-8CBF-997EA6A4B884}"/>
              </a:ext>
            </a:extLst>
          </p:cNvPr>
          <p:cNvSpPr txBox="1"/>
          <p:nvPr/>
        </p:nvSpPr>
        <p:spPr>
          <a:xfrm>
            <a:off x="3182587" y="415637"/>
            <a:ext cx="430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Wikidata is regularly updated, by volunteers</a:t>
            </a:r>
          </a:p>
        </p:txBody>
      </p:sp>
    </p:spTree>
    <p:extLst>
      <p:ext uri="{BB962C8B-B14F-4D97-AF65-F5344CB8AC3E}">
        <p14:creationId xmlns:p14="http://schemas.microsoft.com/office/powerpoint/2010/main" val="2091989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8D56-971B-7A4E-9742-D974E09E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75" y="298388"/>
            <a:ext cx="8229600" cy="1143000"/>
          </a:xfrm>
        </p:spPr>
        <p:txBody>
          <a:bodyPr/>
          <a:lstStyle/>
          <a:p>
            <a:r>
              <a:rPr lang="en-US" dirty="0"/>
              <a:t>Communal ontologies</a:t>
            </a:r>
          </a:p>
        </p:txBody>
      </p:sp>
    </p:spTree>
    <p:extLst>
      <p:ext uri="{BB962C8B-B14F-4D97-AF65-F5344CB8AC3E}">
        <p14:creationId xmlns:p14="http://schemas.microsoft.com/office/powerpoint/2010/main" val="256664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9A26C-ECF2-CC4E-A3CB-7279BF5F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4" y="1400536"/>
            <a:ext cx="9013686" cy="501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0B043-E9CE-4343-95EC-451F21B2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28" y="930636"/>
            <a:ext cx="8089900" cy="46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C68FF-E801-9B40-BB5D-58CBAF35EBDF}"/>
              </a:ext>
            </a:extLst>
          </p:cNvPr>
          <p:cNvSpPr txBox="1"/>
          <p:nvPr/>
        </p:nvSpPr>
        <p:spPr>
          <a:xfrm>
            <a:off x="2079786" y="326354"/>
            <a:ext cx="651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Ontology (GO) and browser links </a:t>
            </a:r>
            <a:r>
              <a:rPr lang="en-US" dirty="0">
                <a:solidFill>
                  <a:srgbClr val="FF0000"/>
                </a:solidFill>
              </a:rPr>
              <a:t>Species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Genes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Proteins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FFB3C-B9E4-7E41-A379-AC4AB3F72DB0}"/>
              </a:ext>
            </a:extLst>
          </p:cNvPr>
          <p:cNvSpPr/>
          <p:nvPr/>
        </p:nvSpPr>
        <p:spPr>
          <a:xfrm>
            <a:off x="6991108" y="5393801"/>
            <a:ext cx="1377387" cy="2777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5834DC-93CA-4048-B96A-0040513E2AC7}"/>
              </a:ext>
            </a:extLst>
          </p:cNvPr>
          <p:cNvSpPr/>
          <p:nvPr/>
        </p:nvSpPr>
        <p:spPr>
          <a:xfrm>
            <a:off x="3815353" y="5286735"/>
            <a:ext cx="802945" cy="7697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F0708-5DCA-5D46-B38D-4442DA282990}"/>
              </a:ext>
            </a:extLst>
          </p:cNvPr>
          <p:cNvSpPr txBox="1"/>
          <p:nvPr/>
        </p:nvSpPr>
        <p:spPr>
          <a:xfrm>
            <a:off x="3811061" y="6056452"/>
            <a:ext cx="74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FC99B-501D-FD48-B87F-CA6B93D1C174}"/>
              </a:ext>
            </a:extLst>
          </p:cNvPr>
          <p:cNvSpPr txBox="1"/>
          <p:nvPr/>
        </p:nvSpPr>
        <p:spPr>
          <a:xfrm>
            <a:off x="7621559" y="5837269"/>
            <a:ext cx="95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Proteins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15C91F-53CD-BB40-86A4-DEEE038C87D7}"/>
              </a:ext>
            </a:extLst>
          </p:cNvPr>
          <p:cNvSpPr/>
          <p:nvPr/>
        </p:nvSpPr>
        <p:spPr>
          <a:xfrm>
            <a:off x="2282141" y="2414525"/>
            <a:ext cx="1377387" cy="2777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4C1AB-0B6C-E748-A716-C804931926D5}"/>
              </a:ext>
            </a:extLst>
          </p:cNvPr>
          <p:cNvSpPr txBox="1"/>
          <p:nvPr/>
        </p:nvSpPr>
        <p:spPr>
          <a:xfrm>
            <a:off x="2424028" y="2789637"/>
            <a:ext cx="14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Product</a:t>
            </a:r>
          </a:p>
        </p:txBody>
      </p:sp>
    </p:spTree>
    <p:extLst>
      <p:ext uri="{BB962C8B-B14F-4D97-AF65-F5344CB8AC3E}">
        <p14:creationId xmlns:p14="http://schemas.microsoft.com/office/powerpoint/2010/main" val="3397928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3E1E4-4C50-DC46-AFEF-8FB6B1EE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89" y="176870"/>
            <a:ext cx="4070194" cy="4638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A8C4B-46D1-F641-9C01-6C40DEBA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39" y="176870"/>
            <a:ext cx="4440973" cy="4820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801D7-B744-074A-9368-9CE0294CD159}"/>
              </a:ext>
            </a:extLst>
          </p:cNvPr>
          <p:cNvSpPr txBox="1"/>
          <p:nvPr/>
        </p:nvSpPr>
        <p:spPr>
          <a:xfrm>
            <a:off x="4990362" y="6365173"/>
            <a:ext cx="420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https://en.wikipedia.org/wiki/Linked_data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451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00D770-4C68-2845-9456-ED106FA0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" y="0"/>
            <a:ext cx="6898633" cy="6626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E777-675C-FD40-B107-E31B61B69403}"/>
              </a:ext>
            </a:extLst>
          </p:cNvPr>
          <p:cNvSpPr txBox="1"/>
          <p:nvPr/>
        </p:nvSpPr>
        <p:spPr>
          <a:xfrm>
            <a:off x="2720897" y="1616927"/>
            <a:ext cx="9925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DBpedia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CA77D-D399-FC4B-B6F7-DA914BE37317}"/>
              </a:ext>
            </a:extLst>
          </p:cNvPr>
          <p:cNvSpPr txBox="1"/>
          <p:nvPr/>
        </p:nvSpPr>
        <p:spPr>
          <a:xfrm>
            <a:off x="5555224" y="3917796"/>
            <a:ext cx="583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081AF-1DC7-F645-9742-BE7F7F34C2CA}"/>
              </a:ext>
            </a:extLst>
          </p:cNvPr>
          <p:cNvSpPr txBox="1"/>
          <p:nvPr/>
        </p:nvSpPr>
        <p:spPr>
          <a:xfrm>
            <a:off x="3480654" y="3418520"/>
            <a:ext cx="11160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Drugbank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43FD-EBEE-A04B-BAF8-FBF05FEB6D66}"/>
              </a:ext>
            </a:extLst>
          </p:cNvPr>
          <p:cNvSpPr txBox="1"/>
          <p:nvPr/>
        </p:nvSpPr>
        <p:spPr>
          <a:xfrm>
            <a:off x="4341541" y="3917796"/>
            <a:ext cx="9208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UniProt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C8B5-93C8-8045-9DCE-DA7964F24F77}"/>
              </a:ext>
            </a:extLst>
          </p:cNvPr>
          <p:cNvSpPr txBox="1"/>
          <p:nvPr/>
        </p:nvSpPr>
        <p:spPr>
          <a:xfrm>
            <a:off x="2508913" y="6148522"/>
            <a:ext cx="9717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ChEMBL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3B1CB-DACD-A249-9CDC-987F046E409E}"/>
              </a:ext>
            </a:extLst>
          </p:cNvPr>
          <p:cNvSpPr txBox="1"/>
          <p:nvPr/>
        </p:nvSpPr>
        <p:spPr>
          <a:xfrm>
            <a:off x="4801956" y="5406331"/>
            <a:ext cx="118378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Ontolopgy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4AD69-85B7-8E40-BE08-5202E100E046}"/>
              </a:ext>
            </a:extLst>
          </p:cNvPr>
          <p:cNvSpPr txBox="1"/>
          <p:nvPr/>
        </p:nvSpPr>
        <p:spPr>
          <a:xfrm>
            <a:off x="6327697" y="5544830"/>
            <a:ext cx="11031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PubChem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49839-7FD3-5649-98C1-938729B95AE6}"/>
              </a:ext>
            </a:extLst>
          </p:cNvPr>
          <p:cNvSpPr txBox="1"/>
          <p:nvPr/>
        </p:nvSpPr>
        <p:spPr>
          <a:xfrm>
            <a:off x="5555224" y="173395"/>
            <a:ext cx="252867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DBPedia</a:t>
            </a:r>
            <a:r>
              <a:rPr lang="en-US" sz="2400" dirty="0"/>
              <a:t> 2007</a:t>
            </a:r>
          </a:p>
          <a:p>
            <a:r>
              <a:rPr lang="en-US" sz="2400" dirty="0"/>
              <a:t>Collection of </a:t>
            </a:r>
          </a:p>
          <a:p>
            <a:r>
              <a:rPr lang="en-US" sz="2400" dirty="0"/>
              <a:t>links in Wikipedia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0755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0"/>
            <a:ext cx="8229600" cy="1143000"/>
          </a:xfrm>
        </p:spPr>
        <p:txBody>
          <a:bodyPr/>
          <a:lstStyle/>
          <a:p>
            <a:r>
              <a:rPr lang="en-US" dirty="0"/>
              <a:t>Linked </a:t>
            </a:r>
            <a:r>
              <a:rPr lang="en-US" dirty="0" err="1"/>
              <a:t>OpenData</a:t>
            </a:r>
            <a:r>
              <a:rPr lang="en-US" dirty="0"/>
              <a:t>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33" y="958933"/>
            <a:ext cx="6032664" cy="60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4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790" y="134746"/>
            <a:ext cx="2555589" cy="722003"/>
          </a:xfrm>
        </p:spPr>
        <p:txBody>
          <a:bodyPr>
            <a:normAutofit fontScale="90000"/>
          </a:bodyPr>
          <a:lstStyle/>
          <a:p>
            <a:r>
              <a:rPr lang="en-US" dirty="0"/>
              <a:t>Wikidata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549" y="1426034"/>
            <a:ext cx="5583327" cy="558332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12FC4-1774-804A-8D58-6F2AB0D3A341}"/>
              </a:ext>
            </a:extLst>
          </p:cNvPr>
          <p:cNvGrpSpPr/>
          <p:nvPr/>
        </p:nvGrpSpPr>
        <p:grpSpPr>
          <a:xfrm>
            <a:off x="6507284" y="932768"/>
            <a:ext cx="700644" cy="1600257"/>
            <a:chOff x="6507284" y="932768"/>
            <a:chExt cx="700644" cy="16002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C2F10-C6CC-BC44-88E6-BE453FCAD11C}"/>
                </a:ext>
              </a:extLst>
            </p:cNvPr>
            <p:cNvGrpSpPr/>
            <p:nvPr/>
          </p:nvGrpSpPr>
          <p:grpSpPr>
            <a:xfrm>
              <a:off x="6507284" y="1737379"/>
              <a:ext cx="700644" cy="795646"/>
              <a:chOff x="1145968" y="1465091"/>
              <a:chExt cx="700644" cy="79564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5B5A75-1256-F147-BB49-253E22B8CC00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A60FAE1-3EBA-8043-B983-72335D506F9C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BC75998-E324-5644-A463-2716548F3215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B9BFCDA-7CE4-6844-A013-3A03EE045760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3C8DBE3-38F1-E749-B6D6-DAC31E8351F6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EA4C16-0521-4D4B-AE2F-DB01DE4F82E8}"/>
                </a:ext>
              </a:extLst>
            </p:cNvPr>
            <p:cNvGrpSpPr/>
            <p:nvPr/>
          </p:nvGrpSpPr>
          <p:grpSpPr>
            <a:xfrm>
              <a:off x="6507284" y="932768"/>
              <a:ext cx="700644" cy="795646"/>
              <a:chOff x="1145968" y="1465091"/>
              <a:chExt cx="700644" cy="7956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FBFDEC-66C0-E141-A34D-8E6C103974E5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DD899AD-98A6-5F4D-9F57-6A5CCA8A3A93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735B5D5-6815-764E-AE75-DF7EA31CAA41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EBB2BF8-AD1C-CC41-A636-4F9166DC9A03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107DBEF-D7CC-624A-967B-DC7C72D39977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AF7F23B-0B18-0349-8FC2-D778FF18BE72}"/>
              </a:ext>
            </a:extLst>
          </p:cNvPr>
          <p:cNvSpPr txBox="1">
            <a:spLocks/>
          </p:cNvSpPr>
          <p:nvPr/>
        </p:nvSpPr>
        <p:spPr>
          <a:xfrm>
            <a:off x="795841" y="135143"/>
            <a:ext cx="4246051" cy="898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</a:t>
            </a:r>
            <a:r>
              <a:rPr lang="en-US" dirty="0" err="1"/>
              <a:t>OpenData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5BEA0-E82E-7B48-A4CF-68FD225EAF8B}"/>
              </a:ext>
            </a:extLst>
          </p:cNvPr>
          <p:cNvGrpSpPr/>
          <p:nvPr/>
        </p:nvGrpSpPr>
        <p:grpSpPr>
          <a:xfrm>
            <a:off x="6565881" y="3843076"/>
            <a:ext cx="1753973" cy="795646"/>
            <a:chOff x="921031" y="1738597"/>
            <a:chExt cx="1753973" cy="7956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5EC412-65F7-6645-8893-3C2FCFFE254C}"/>
                </a:ext>
              </a:extLst>
            </p:cNvPr>
            <p:cNvGrpSpPr/>
            <p:nvPr/>
          </p:nvGrpSpPr>
          <p:grpSpPr>
            <a:xfrm>
              <a:off x="1974360" y="1738597"/>
              <a:ext cx="700644" cy="795646"/>
              <a:chOff x="1145968" y="1465091"/>
              <a:chExt cx="700644" cy="79564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A8AC6-BA05-EE49-9782-714B2EE1D48F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689385-7549-9643-80A6-C67508C7FB1E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9EB5E74-1B3E-604A-AC59-82AEF071DFF1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0070709-1426-EB41-A0ED-EC33F459D764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D49F55E-5F64-7540-A878-63E280FEAA6C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EFEDF2-FEAE-7F48-BFEE-C591E3C52AF0}"/>
                </a:ext>
              </a:extLst>
            </p:cNvPr>
            <p:cNvGrpSpPr/>
            <p:nvPr/>
          </p:nvGrpSpPr>
          <p:grpSpPr>
            <a:xfrm>
              <a:off x="921031" y="1738597"/>
              <a:ext cx="700644" cy="795646"/>
              <a:chOff x="1145968" y="1465091"/>
              <a:chExt cx="700644" cy="79564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4C8606E-E89F-6B4C-8352-655ACA9AFBFC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1524F31-89BA-5342-A428-B9D4F944297E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233180A-64B3-5F49-944D-A5DDF607F1AB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F3E5CFA-3EAB-9449-AC11-7182C58E4615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31B456E-5542-4D45-B19B-6A714BCD9D80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7B823186-B5F3-334D-94EA-AC036F1CB2C9}"/>
              </a:ext>
            </a:extLst>
          </p:cNvPr>
          <p:cNvSpPr/>
          <p:nvPr/>
        </p:nvSpPr>
        <p:spPr>
          <a:xfrm>
            <a:off x="6290047" y="601833"/>
            <a:ext cx="1135117" cy="22531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174E8C-56AD-AD49-97E6-6AA7D4910BD0}"/>
              </a:ext>
            </a:extLst>
          </p:cNvPr>
          <p:cNvCxnSpPr>
            <a:cxnSpLocks/>
          </p:cNvCxnSpPr>
          <p:nvPr/>
        </p:nvCxnSpPr>
        <p:spPr>
          <a:xfrm flipV="1">
            <a:off x="1920700" y="1258874"/>
            <a:ext cx="4752059" cy="12618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F8B01D-076E-D54A-A25E-0650B78CFF5A}"/>
              </a:ext>
            </a:extLst>
          </p:cNvPr>
          <p:cNvCxnSpPr>
            <a:cxnSpLocks/>
          </p:cNvCxnSpPr>
          <p:nvPr/>
        </p:nvCxnSpPr>
        <p:spPr>
          <a:xfrm flipV="1">
            <a:off x="2918866" y="1411274"/>
            <a:ext cx="3906293" cy="2135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D25FD5-06D7-EB46-A2D9-5F88CA8354A8}"/>
              </a:ext>
            </a:extLst>
          </p:cNvPr>
          <p:cNvCxnSpPr/>
          <p:nvPr/>
        </p:nvCxnSpPr>
        <p:spPr>
          <a:xfrm flipV="1">
            <a:off x="4973782" y="1563673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CDD70B-81F4-FE4F-98B4-52AD187715FF}"/>
              </a:ext>
            </a:extLst>
          </p:cNvPr>
          <p:cNvCxnSpPr/>
          <p:nvPr/>
        </p:nvCxnSpPr>
        <p:spPr>
          <a:xfrm flipV="1">
            <a:off x="4724729" y="1892689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A323B-2E4F-2647-AC72-E7B33EF7E8D2}"/>
              </a:ext>
            </a:extLst>
          </p:cNvPr>
          <p:cNvCxnSpPr>
            <a:cxnSpLocks/>
          </p:cNvCxnSpPr>
          <p:nvPr/>
        </p:nvCxnSpPr>
        <p:spPr>
          <a:xfrm flipV="1">
            <a:off x="2757563" y="2240643"/>
            <a:ext cx="3915196" cy="10280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7FDFA3-3AB3-CB48-BD59-DCD77C8EF9E2}"/>
              </a:ext>
            </a:extLst>
          </p:cNvPr>
          <p:cNvCxnSpPr>
            <a:cxnSpLocks/>
          </p:cNvCxnSpPr>
          <p:nvPr/>
        </p:nvCxnSpPr>
        <p:spPr>
          <a:xfrm flipH="1">
            <a:off x="6728506" y="2313277"/>
            <a:ext cx="96653" cy="1679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5AB59F-A79B-7A4F-8CD5-B58ED1F2A1F9}"/>
              </a:ext>
            </a:extLst>
          </p:cNvPr>
          <p:cNvCxnSpPr>
            <a:cxnSpLocks/>
          </p:cNvCxnSpPr>
          <p:nvPr/>
        </p:nvCxnSpPr>
        <p:spPr>
          <a:xfrm>
            <a:off x="7106988" y="2240642"/>
            <a:ext cx="647562" cy="1920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A4C565-2564-194B-9E30-F93C58B63F36}"/>
              </a:ext>
            </a:extLst>
          </p:cNvPr>
          <p:cNvCxnSpPr>
            <a:cxnSpLocks/>
          </p:cNvCxnSpPr>
          <p:nvPr/>
        </p:nvCxnSpPr>
        <p:spPr>
          <a:xfrm flipH="1">
            <a:off x="6880906" y="2465677"/>
            <a:ext cx="96653" cy="1679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54158F-B1BF-454A-B47C-151C7F5D028D}"/>
              </a:ext>
            </a:extLst>
          </p:cNvPr>
          <p:cNvCxnSpPr>
            <a:cxnSpLocks/>
          </p:cNvCxnSpPr>
          <p:nvPr/>
        </p:nvCxnSpPr>
        <p:spPr>
          <a:xfrm>
            <a:off x="7068048" y="1563673"/>
            <a:ext cx="838902" cy="27495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6C6740-B57B-5140-929C-249157F23590}"/>
              </a:ext>
            </a:extLst>
          </p:cNvPr>
          <p:cNvCxnSpPr/>
          <p:nvPr/>
        </p:nvCxnSpPr>
        <p:spPr>
          <a:xfrm flipV="1">
            <a:off x="5126182" y="1716073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AFC7B5-A6AC-F34D-8768-31C08CC0E63E}"/>
              </a:ext>
            </a:extLst>
          </p:cNvPr>
          <p:cNvCxnSpPr>
            <a:cxnSpLocks/>
          </p:cNvCxnSpPr>
          <p:nvPr/>
        </p:nvCxnSpPr>
        <p:spPr>
          <a:xfrm flipV="1">
            <a:off x="3410766" y="2152064"/>
            <a:ext cx="3452778" cy="2561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81B87-6FC3-7244-B5C2-EF2C4A706702}"/>
              </a:ext>
            </a:extLst>
          </p:cNvPr>
          <p:cNvCxnSpPr/>
          <p:nvPr/>
        </p:nvCxnSpPr>
        <p:spPr>
          <a:xfrm flipV="1">
            <a:off x="4613381" y="2449294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752ACA-439B-0641-A5E4-05E96C060EA6}"/>
              </a:ext>
            </a:extLst>
          </p:cNvPr>
          <p:cNvCxnSpPr>
            <a:cxnSpLocks/>
          </p:cNvCxnSpPr>
          <p:nvPr/>
        </p:nvCxnSpPr>
        <p:spPr>
          <a:xfrm flipV="1">
            <a:off x="2685765" y="1106473"/>
            <a:ext cx="4102118" cy="7194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7ED7D983-BCAC-9B4F-8536-90D5B2428E3B}"/>
              </a:ext>
            </a:extLst>
          </p:cNvPr>
          <p:cNvSpPr txBox="1">
            <a:spLocks/>
          </p:cNvSpPr>
          <p:nvPr/>
        </p:nvSpPr>
        <p:spPr>
          <a:xfrm>
            <a:off x="6004564" y="3362447"/>
            <a:ext cx="2555589" cy="4222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Dictionaries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0DB44C0-1378-514D-8313-63FE26685087}"/>
              </a:ext>
            </a:extLst>
          </p:cNvPr>
          <p:cNvGrpSpPr/>
          <p:nvPr/>
        </p:nvGrpSpPr>
        <p:grpSpPr>
          <a:xfrm>
            <a:off x="6507284" y="5575972"/>
            <a:ext cx="1753973" cy="795646"/>
            <a:chOff x="921031" y="1738597"/>
            <a:chExt cx="1753973" cy="79564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B0393F1-1143-E94E-99C9-B1760AC9B42D}"/>
                </a:ext>
              </a:extLst>
            </p:cNvPr>
            <p:cNvGrpSpPr/>
            <p:nvPr/>
          </p:nvGrpSpPr>
          <p:grpSpPr>
            <a:xfrm>
              <a:off x="1974360" y="1738597"/>
              <a:ext cx="700644" cy="795646"/>
              <a:chOff x="1145968" y="1465091"/>
              <a:chExt cx="700644" cy="79564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E788990-138E-5D4B-8CBF-AA917A0515BB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00DDCC-7F4F-FC41-AE82-250C11105A66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32FC453-D9EA-784A-992D-981A9D697A29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6B79C-A93A-DB47-AAEF-BFB7D69BA708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4A13CFF-76D9-A141-806F-BF03EC986CFA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749840A-D5FA-DB41-8C13-F1E60F0FB053}"/>
                </a:ext>
              </a:extLst>
            </p:cNvPr>
            <p:cNvGrpSpPr/>
            <p:nvPr/>
          </p:nvGrpSpPr>
          <p:grpSpPr>
            <a:xfrm>
              <a:off x="921031" y="1738597"/>
              <a:ext cx="700644" cy="795646"/>
              <a:chOff x="1145968" y="1465091"/>
              <a:chExt cx="700644" cy="79564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78B3319-42DD-A945-AD55-822BA27981A1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BA764FC-8F96-B14A-A089-B6FC41902E02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BB7EAE3-6A5F-F648-AE97-DFFABA22F418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AE1918A-EDC2-E443-B839-D779BCC1C8DC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8A2584D-AEF0-3E4F-805B-CD6F42DABC03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F3E467-9F56-614A-ABB2-C79AEFBEF700}"/>
              </a:ext>
            </a:extLst>
          </p:cNvPr>
          <p:cNvCxnSpPr>
            <a:cxnSpLocks/>
          </p:cNvCxnSpPr>
          <p:nvPr/>
        </p:nvCxnSpPr>
        <p:spPr>
          <a:xfrm flipV="1">
            <a:off x="2632252" y="1186522"/>
            <a:ext cx="3763684" cy="1736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4598BE7-E0B9-BD40-88CB-335B175C78D7}"/>
              </a:ext>
            </a:extLst>
          </p:cNvPr>
          <p:cNvCxnSpPr>
            <a:cxnSpLocks/>
          </p:cNvCxnSpPr>
          <p:nvPr/>
        </p:nvCxnSpPr>
        <p:spPr>
          <a:xfrm>
            <a:off x="6836210" y="4427348"/>
            <a:ext cx="1249346" cy="147472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0F4466E-68FF-8346-9658-91DC47441FE2}"/>
              </a:ext>
            </a:extLst>
          </p:cNvPr>
          <p:cNvCxnSpPr>
            <a:cxnSpLocks/>
          </p:cNvCxnSpPr>
          <p:nvPr/>
        </p:nvCxnSpPr>
        <p:spPr>
          <a:xfrm flipH="1">
            <a:off x="6860354" y="4486904"/>
            <a:ext cx="299293" cy="130044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DFDF3F-FBA9-424E-96A7-31FFA18D2253}"/>
              </a:ext>
            </a:extLst>
          </p:cNvPr>
          <p:cNvCxnSpPr>
            <a:cxnSpLocks/>
          </p:cNvCxnSpPr>
          <p:nvPr/>
        </p:nvCxnSpPr>
        <p:spPr>
          <a:xfrm flipH="1">
            <a:off x="7012755" y="4569183"/>
            <a:ext cx="1072801" cy="13705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E773C8-9E45-DE42-A317-38A345832A11}"/>
              </a:ext>
            </a:extLst>
          </p:cNvPr>
          <p:cNvCxnSpPr>
            <a:cxnSpLocks/>
          </p:cNvCxnSpPr>
          <p:nvPr/>
        </p:nvCxnSpPr>
        <p:spPr>
          <a:xfrm flipH="1">
            <a:off x="7012754" y="4639304"/>
            <a:ext cx="299293" cy="130044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25315514-F92E-6E4C-879F-627976B6F3F1}"/>
              </a:ext>
            </a:extLst>
          </p:cNvPr>
          <p:cNvSpPr txBox="1">
            <a:spLocks/>
          </p:cNvSpPr>
          <p:nvPr/>
        </p:nvSpPr>
        <p:spPr>
          <a:xfrm>
            <a:off x="6128070" y="6455394"/>
            <a:ext cx="2555589" cy="4222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Documents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C377F7-583F-7B4A-B761-90AB180A7915}"/>
              </a:ext>
            </a:extLst>
          </p:cNvPr>
          <p:cNvSpPr txBox="1"/>
          <p:nvPr/>
        </p:nvSpPr>
        <p:spPr>
          <a:xfrm>
            <a:off x="7313979" y="855857"/>
            <a:ext cx="179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million items</a:t>
            </a:r>
          </a:p>
        </p:txBody>
      </p:sp>
    </p:spTree>
    <p:extLst>
      <p:ext uri="{BB962C8B-B14F-4D97-AF65-F5344CB8AC3E}">
        <p14:creationId xmlns:p14="http://schemas.microsoft.com/office/powerpoint/2010/main" val="1511853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5A310-61F3-394B-BC56-3252D3BD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9" y="196770"/>
            <a:ext cx="7552705" cy="428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C1A80-6127-F14A-8F8F-4E5713E0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7" y="4479403"/>
            <a:ext cx="4705858" cy="23785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73E6E89-15B6-214F-82B5-2F7B85FA1962}"/>
              </a:ext>
            </a:extLst>
          </p:cNvPr>
          <p:cNvSpPr/>
          <p:nvPr/>
        </p:nvSpPr>
        <p:spPr>
          <a:xfrm>
            <a:off x="4305782" y="5787342"/>
            <a:ext cx="1689904" cy="98384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46E28E-5D02-784E-81ED-34CAB4BE6DEC}"/>
              </a:ext>
            </a:extLst>
          </p:cNvPr>
          <p:cNvSpPr/>
          <p:nvPr/>
        </p:nvSpPr>
        <p:spPr>
          <a:xfrm>
            <a:off x="6716594" y="2222339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834317-16C5-664E-8D7A-76FC21B945ED}"/>
              </a:ext>
            </a:extLst>
          </p:cNvPr>
          <p:cNvSpPr/>
          <p:nvPr/>
        </p:nvSpPr>
        <p:spPr>
          <a:xfrm>
            <a:off x="1938178" y="1339771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5974DB-A43C-1346-B245-419C6F94F6EB}"/>
              </a:ext>
            </a:extLst>
          </p:cNvPr>
          <p:cNvSpPr/>
          <p:nvPr/>
        </p:nvSpPr>
        <p:spPr>
          <a:xfrm>
            <a:off x="4646655" y="3080794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33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9A4F51-C1B5-D247-924B-9A77F3FA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0" y="115747"/>
            <a:ext cx="7911229" cy="283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C94C6F-592B-1645-BA5A-AACB226B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1" y="3476344"/>
            <a:ext cx="8348174" cy="32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9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4661-08D2-CF4D-8FA4-19DEC601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Search, annotation, mining</a:t>
            </a:r>
          </a:p>
        </p:txBody>
      </p:sp>
    </p:spTree>
    <p:extLst>
      <p:ext uri="{BB962C8B-B14F-4D97-AF65-F5344CB8AC3E}">
        <p14:creationId xmlns:p14="http://schemas.microsoft.com/office/powerpoint/2010/main" val="889839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118874" y="370019"/>
            <a:ext cx="3036785" cy="1988101"/>
            <a:chOff x="3273952" y="699288"/>
            <a:chExt cx="2125498" cy="1471154"/>
          </a:xfrm>
        </p:grpSpPr>
        <p:sp>
          <p:nvSpPr>
            <p:cNvPr id="4" name="Rectangle 3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273952" y="721702"/>
              <a:ext cx="7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abstract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24752" y="1061367"/>
              <a:ext cx="831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methods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73952" y="1547370"/>
              <a:ext cx="96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741563" y="3165981"/>
            <a:ext cx="3761150" cy="3055075"/>
            <a:chOff x="3273952" y="699288"/>
            <a:chExt cx="2125498" cy="1471154"/>
          </a:xfrm>
        </p:grpSpPr>
        <p:sp>
          <p:nvSpPr>
            <p:cNvPr id="50" name="Rectangle 49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273952" y="721702"/>
              <a:ext cx="531684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abstract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324752" y="1061367"/>
              <a:ext cx="573825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methods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273952" y="1547370"/>
              <a:ext cx="662711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Arrow Connector 79"/>
          <p:cNvCxnSpPr/>
          <p:nvPr/>
        </p:nvCxnSpPr>
        <p:spPr>
          <a:xfrm>
            <a:off x="1806835" y="3322699"/>
            <a:ext cx="1317924" cy="501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94" idx="1"/>
          </p:cNvCxnSpPr>
          <p:nvPr/>
        </p:nvCxnSpPr>
        <p:spPr>
          <a:xfrm>
            <a:off x="1806835" y="3982385"/>
            <a:ext cx="1763176" cy="5662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55935" y="3124138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66503" y="34743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Dict</a:t>
            </a:r>
            <a:r>
              <a:rPr lang="en-US" b="1" dirty="0">
                <a:solidFill>
                  <a:srgbClr val="FF0000"/>
                </a:solidFill>
              </a:rPr>
              <a:t> A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904450" y="4879083"/>
            <a:ext cx="1317924" cy="50144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01" idx="1"/>
          </p:cNvCxnSpPr>
          <p:nvPr/>
        </p:nvCxnSpPr>
        <p:spPr>
          <a:xfrm>
            <a:off x="1828250" y="5449869"/>
            <a:ext cx="1951311" cy="33394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77350" y="4680522"/>
            <a:ext cx="850900" cy="118588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087918" y="5030741"/>
            <a:ext cx="74506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</a:rPr>
              <a:t>Dict</a:t>
            </a:r>
            <a:r>
              <a:rPr lang="en-US" b="1" dirty="0">
                <a:solidFill>
                  <a:schemeClr val="accent3"/>
                </a:solidFill>
              </a:rPr>
              <a:t> B</a:t>
            </a: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 flipV="1">
            <a:off x="1828250" y="5030741"/>
            <a:ext cx="1443311" cy="24272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96" idx="3"/>
          </p:cNvCxnSpPr>
          <p:nvPr/>
        </p:nvCxnSpPr>
        <p:spPr>
          <a:xfrm flipV="1">
            <a:off x="1828250" y="4730601"/>
            <a:ext cx="1443311" cy="8254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3000635" y="3702957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508635" y="4527852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210185" y="460969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222374" y="4702978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03835" y="535895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18185" y="576306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106" idx="1"/>
          </p:cNvCxnSpPr>
          <p:nvPr/>
        </p:nvCxnSpPr>
        <p:spPr>
          <a:xfrm flipH="1" flipV="1">
            <a:off x="5394428" y="3322699"/>
            <a:ext cx="2091877" cy="562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486305" y="3292470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507720" y="3763304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Image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cxnSp>
        <p:nvCxnSpPr>
          <p:cNvPr id="113" name="Straight Arrow Connector 112"/>
          <p:cNvCxnSpPr>
            <a:stCxn id="114" idx="1"/>
          </p:cNvCxnSpPr>
          <p:nvPr/>
        </p:nvCxnSpPr>
        <p:spPr>
          <a:xfrm flipH="1" flipV="1">
            <a:off x="5492714" y="4796246"/>
            <a:ext cx="2091877" cy="5627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584591" y="4766017"/>
            <a:ext cx="850900" cy="11858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7584591" y="5035793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Table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32352" y="1124555"/>
            <a:ext cx="25147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MINING</a:t>
            </a:r>
          </a:p>
          <a:p>
            <a:r>
              <a:rPr lang="en-US" sz="2800" dirty="0">
                <a:solidFill>
                  <a:srgbClr val="FF6600"/>
                </a:solidFill>
              </a:rPr>
              <a:t>with sections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and dictionaries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4641838" y="2394974"/>
            <a:ext cx="22422" cy="7710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28904" y="6332834"/>
            <a:ext cx="531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[W3C Annotation / </a:t>
            </a:r>
            <a:r>
              <a:rPr lang="en-US" sz="2400" i="1" dirty="0">
                <a:hlinkClick r:id="rId3"/>
              </a:rPr>
              <a:t>https://hypothes.is/</a:t>
            </a:r>
            <a:r>
              <a:rPr lang="en-US" sz="2400" i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78941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2FAA1-B547-DB41-BBEB-7E201204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66548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80C12-2AE6-1D4C-B8B4-BA45AD04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673" y="3225112"/>
            <a:ext cx="4582968" cy="3457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4C638-F4F6-0A41-ACE3-9D1FC276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2" y="3486150"/>
            <a:ext cx="3170269" cy="31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5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AE07-F6B0-834A-8218-407EA2DE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274638"/>
            <a:ext cx="886620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 make a simple dictionary for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45BA0-F65E-144D-AC20-912D4E35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wikipedia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="anode"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Q181232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description="electrode through which conventional current flows into a polarized electrical device"/&gt;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cathode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Q175233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description="electrode from which …"/&gt;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Q77680811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”/&gt; …</a:t>
            </a:r>
          </a:p>
        </p:txBody>
      </p:sp>
    </p:spTree>
    <p:extLst>
      <p:ext uri="{BB962C8B-B14F-4D97-AF65-F5344CB8AC3E}">
        <p14:creationId xmlns:p14="http://schemas.microsoft.com/office/powerpoint/2010/main" val="4238832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6462-063A-3647-A05E-8DD7BC08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Annotation using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7CDF0-27F8-CB48-9B55-343CECE07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5757"/>
            <a:ext cx="8229600" cy="54403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liion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/search/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results.xml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&lt;result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foil and dried at 80°C under vacuum for 5 h.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Lithium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sheet was served as counter and reference 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section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reference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dictionary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 to W3C spec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81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4B1C1-49D2-B042-A024-8B8109C0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38" y="2167494"/>
            <a:ext cx="4152900" cy="448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2CE0B-A5DF-7E44-A86F-F848368B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143" y="205344"/>
            <a:ext cx="89916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51B45-7246-3740-80B7-C46C0358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941" y="401061"/>
            <a:ext cx="5421086" cy="43788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Cascading dictionaries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2FAD1A-9B38-5E41-A111-2280AB83AEB7}"/>
              </a:ext>
            </a:extLst>
          </p:cNvPr>
          <p:cNvSpPr/>
          <p:nvPr/>
        </p:nvSpPr>
        <p:spPr>
          <a:xfrm>
            <a:off x="2185060" y="2167494"/>
            <a:ext cx="1472540" cy="326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273A1B-CDFE-B343-8F3B-3C470F8557F2}"/>
              </a:ext>
            </a:extLst>
          </p:cNvPr>
          <p:cNvCxnSpPr>
            <a:cxnSpLocks/>
          </p:cNvCxnSpPr>
          <p:nvPr/>
        </p:nvCxnSpPr>
        <p:spPr>
          <a:xfrm flipV="1">
            <a:off x="3538847" y="1472540"/>
            <a:ext cx="1305296" cy="1021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CDF1A9-A890-FC46-8E4F-7B88474B1C76}"/>
              </a:ext>
            </a:extLst>
          </p:cNvPr>
          <p:cNvCxnSpPr>
            <a:cxnSpLocks/>
          </p:cNvCxnSpPr>
          <p:nvPr/>
        </p:nvCxnSpPr>
        <p:spPr>
          <a:xfrm flipH="1">
            <a:off x="3479471" y="3004457"/>
            <a:ext cx="1364672" cy="2128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50647E-145F-5E4B-AD67-C892D1508EB2}"/>
              </a:ext>
            </a:extLst>
          </p:cNvPr>
          <p:cNvCxnSpPr>
            <a:cxnSpLocks/>
          </p:cNvCxnSpPr>
          <p:nvPr/>
        </p:nvCxnSpPr>
        <p:spPr>
          <a:xfrm flipH="1">
            <a:off x="3479471" y="2814452"/>
            <a:ext cx="1364672" cy="1948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B4BCE1-83A5-4749-B920-9236E93B1EAF}"/>
              </a:ext>
            </a:extLst>
          </p:cNvPr>
          <p:cNvCxnSpPr>
            <a:cxnSpLocks/>
          </p:cNvCxnSpPr>
          <p:nvPr/>
        </p:nvCxnSpPr>
        <p:spPr>
          <a:xfrm flipH="1">
            <a:off x="3313216" y="2598676"/>
            <a:ext cx="1530927" cy="1720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220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2F9D46-DD37-BB4C-986F-1B2AA485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" y="1160445"/>
            <a:ext cx="8284373" cy="314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78074-1118-3247-AF96-9F0F756E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26" y="2495952"/>
            <a:ext cx="7947395" cy="26565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B10807-FEF2-5B49-A621-0F7A569CD266}"/>
              </a:ext>
            </a:extLst>
          </p:cNvPr>
          <p:cNvSpPr txBox="1"/>
          <p:nvPr/>
        </p:nvSpPr>
        <p:spPr>
          <a:xfrm>
            <a:off x="1608280" y="352532"/>
            <a:ext cx="61113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Dashboard of 200 articles searched with 5 dictionaries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9E482-12C8-104A-832F-8EB66C5A1440}"/>
              </a:ext>
            </a:extLst>
          </p:cNvPr>
          <p:cNvSpPr txBox="1"/>
          <p:nvPr/>
        </p:nvSpPr>
        <p:spPr>
          <a:xfrm>
            <a:off x="1608280" y="79111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biblio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2C95D-2B51-A543-B272-6B2E09C87D97}"/>
              </a:ext>
            </a:extLst>
          </p:cNvPr>
          <p:cNvSpPr txBox="1"/>
          <p:nvPr/>
        </p:nvSpPr>
        <p:spPr>
          <a:xfrm>
            <a:off x="2467816" y="791113"/>
            <a:ext cx="90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AE475-3030-C940-830F-7EEE915D75D2}"/>
              </a:ext>
            </a:extLst>
          </p:cNvPr>
          <p:cNvSpPr txBox="1"/>
          <p:nvPr/>
        </p:nvSpPr>
        <p:spPr>
          <a:xfrm>
            <a:off x="3354395" y="791113"/>
            <a:ext cx="9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FB993-74E1-C942-97E1-2142A786697E}"/>
              </a:ext>
            </a:extLst>
          </p:cNvPr>
          <p:cNvSpPr txBox="1"/>
          <p:nvPr/>
        </p:nvSpPr>
        <p:spPr>
          <a:xfrm>
            <a:off x="4525714" y="796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D7AEA-524F-DF46-9BA6-B64DCAF16FAD}"/>
              </a:ext>
            </a:extLst>
          </p:cNvPr>
          <p:cNvSpPr txBox="1"/>
          <p:nvPr/>
        </p:nvSpPr>
        <p:spPr>
          <a:xfrm>
            <a:off x="5582740" y="791113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08842-87C6-4546-BDAA-3E9CD618939E}"/>
              </a:ext>
            </a:extLst>
          </p:cNvPr>
          <p:cNvSpPr txBox="1"/>
          <p:nvPr/>
        </p:nvSpPr>
        <p:spPr>
          <a:xfrm>
            <a:off x="6811346" y="791113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2149858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BA290-7914-9849-97B8-E6886E92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877" y="2804432"/>
            <a:ext cx="193357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F6B5A-9EB1-994F-AF76-40147859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65" y="2430379"/>
            <a:ext cx="2141834" cy="2586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719C9-9732-1449-BB64-914492462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5" y="2714624"/>
            <a:ext cx="2873950" cy="1986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4BBD0-3E3F-2C44-ABEE-D6095538A954}"/>
              </a:ext>
            </a:extLst>
          </p:cNvPr>
          <p:cNvSpPr txBox="1"/>
          <p:nvPr/>
        </p:nvSpPr>
        <p:spPr>
          <a:xfrm>
            <a:off x="2653295" y="957907"/>
            <a:ext cx="4424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Downstream Computation:</a:t>
            </a:r>
          </a:p>
          <a:p>
            <a:r>
              <a:rPr lang="en-US" sz="3000" dirty="0"/>
              <a:t>Co-occurrence of words</a:t>
            </a:r>
          </a:p>
        </p:txBody>
      </p:sp>
    </p:spTree>
    <p:extLst>
      <p:ext uri="{BB962C8B-B14F-4D97-AF65-F5344CB8AC3E}">
        <p14:creationId xmlns:p14="http://schemas.microsoft.com/office/powerpoint/2010/main" val="1629442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FFD56-0430-F344-8934-4D138081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Thanks:</a:t>
            </a:r>
          </a:p>
          <a:p>
            <a:r>
              <a:rPr lang="en-US" dirty="0"/>
              <a:t>NIPGR, Delhi for 11 interns</a:t>
            </a:r>
          </a:p>
          <a:p>
            <a:r>
              <a:rPr lang="en-US" dirty="0"/>
              <a:t>INYAS 5 interns</a:t>
            </a:r>
          </a:p>
          <a:p>
            <a:r>
              <a:rPr lang="en-US" dirty="0"/>
              <a:t>KARYA 4 interns</a:t>
            </a:r>
          </a:p>
          <a:p>
            <a:r>
              <a:rPr lang="en-US" dirty="0"/>
              <a:t>Wikimedia grant to ContentMine</a:t>
            </a:r>
          </a:p>
          <a:p>
            <a:endParaRPr lang="en-US" dirty="0"/>
          </a:p>
          <a:p>
            <a:r>
              <a:rPr lang="en-US" sz="3300" dirty="0">
                <a:hlinkClick r:id="rId2"/>
              </a:rPr>
              <a:t>https://github.com/petermr/openVirus</a:t>
            </a:r>
            <a:r>
              <a:rPr lang="en-US" sz="3300" dirty="0"/>
              <a:t> viral epidemics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https://github.com/petermr/CEVOpen</a:t>
            </a:r>
            <a:r>
              <a:rPr lang="en-US" sz="3300" dirty="0"/>
              <a:t> plant science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/>
              <a:t>ami3 AMI Semantic framework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 err="1"/>
              <a:t>pyami</a:t>
            </a:r>
            <a:r>
              <a:rPr lang="en-US" sz="3300" dirty="0"/>
              <a:t> Python AMI Semantic framework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 err="1"/>
              <a:t>pyamiimage</a:t>
            </a:r>
            <a:r>
              <a:rPr lang="en-US" sz="3300" dirty="0"/>
              <a:t> Python Image mining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4"/>
              </a:rPr>
              <a:t>https://slideshare.com/petermurrayrust</a:t>
            </a:r>
            <a:r>
              <a:rPr lang="en-US" sz="3300" dirty="0"/>
              <a:t>. Many talks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3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C1C0-835A-144C-BD7A-028E13BB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D7A0-3C2F-D04F-8886-B4F7960E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1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80F5C6-5E56-464A-A76A-5475F705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570346"/>
            <a:ext cx="6273800" cy="474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4E1E3-D104-0E49-93DE-A3FFE838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5" y="3621232"/>
            <a:ext cx="7086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7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19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6422-A1B1-1C4A-BECF-5566BA16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3014"/>
          </a:xfrm>
        </p:spPr>
        <p:txBody>
          <a:bodyPr>
            <a:normAutofit fontScale="90000"/>
          </a:bodyPr>
          <a:lstStyle/>
          <a:p>
            <a:r>
              <a:rPr lang="en-US" dirty="0"/>
              <a:t>Emphasis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65D9E-9F4A-B340-A6EA-A230C54E6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7652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Multilingual,  Terminology</a:t>
            </a:r>
          </a:p>
          <a:p>
            <a:r>
              <a:rPr lang="en-US" dirty="0"/>
              <a:t>Wikidata / Wikipedia</a:t>
            </a:r>
          </a:p>
          <a:p>
            <a:r>
              <a:rPr lang="en-US" dirty="0"/>
              <a:t>Dynamic</a:t>
            </a:r>
          </a:p>
          <a:p>
            <a:r>
              <a:rPr lang="en-US" dirty="0"/>
              <a:t>Unconstrained</a:t>
            </a:r>
          </a:p>
          <a:p>
            <a:r>
              <a:rPr lang="en-US" dirty="0"/>
              <a:t>Fun and accessible. </a:t>
            </a:r>
            <a:r>
              <a:rPr lang="en-US" b="1" dirty="0">
                <a:solidFill>
                  <a:srgbClr val="FF0000"/>
                </a:solidFill>
              </a:rPr>
              <a:t>Demos</a:t>
            </a:r>
          </a:p>
          <a:p>
            <a:r>
              <a:rPr lang="en-US" dirty="0"/>
              <a:t>Domains:</a:t>
            </a:r>
          </a:p>
          <a:p>
            <a:pPr lvl="1"/>
            <a:r>
              <a:rPr lang="en-US" dirty="0"/>
              <a:t>Chemistry</a:t>
            </a:r>
          </a:p>
          <a:p>
            <a:pPr lvl="1"/>
            <a:r>
              <a:rPr lang="en-US" dirty="0"/>
              <a:t>Plants</a:t>
            </a:r>
          </a:p>
          <a:p>
            <a:pPr lvl="1"/>
            <a:r>
              <a:rPr lang="en-US" dirty="0"/>
              <a:t>Places, diseases, organizations…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(No OWL, No FOL, No Protege)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PURPOSE: To mine the whole scientific literature automatically for plant chemistry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8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9745</TotalTime>
  <Words>2681</Words>
  <Application>Microsoft Macintosh PowerPoint</Application>
  <PresentationFormat>On-screen Show (4:3)</PresentationFormat>
  <Paragraphs>467</Paragraphs>
  <Slides>66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Arial Unicode MS</vt:lpstr>
      <vt:lpstr>ＭＳ Ｐゴシック</vt:lpstr>
      <vt:lpstr>Arial</vt:lpstr>
      <vt:lpstr>Calibri</vt:lpstr>
      <vt:lpstr>Calibri Light</vt:lpstr>
      <vt:lpstr>Consolas</vt:lpstr>
      <vt:lpstr>Courier New</vt:lpstr>
      <vt:lpstr>Mangal</vt:lpstr>
      <vt:lpstr>Montserrat Light</vt:lpstr>
      <vt:lpstr>Montserrat Medium</vt:lpstr>
      <vt:lpstr>Slack-Lato</vt:lpstr>
      <vt:lpstr>Tunga</vt:lpstr>
      <vt:lpstr>Office Theme</vt:lpstr>
      <vt:lpstr>PowerPoint Presentation</vt:lpstr>
      <vt:lpstr>Emphasis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Emphasis</vt:lpstr>
      <vt:lpstr>PowerPoint Presentation</vt:lpstr>
      <vt:lpstr>PowerPoint Presentation</vt:lpstr>
      <vt:lpstr>PowerPoint Presentation</vt:lpstr>
      <vt:lpstr>Thoughts and contrasts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Mining</vt:lpstr>
      <vt:lpstr>http://chemicaltagger.ch.cam.ac.uk/</vt:lpstr>
      <vt:lpstr>http://chemicaltagger.ch.cam.ac.uk/</vt:lpstr>
      <vt:lpstr>Materials discourse</vt:lpstr>
      <vt:lpstr>PowerPoint Presentation</vt:lpstr>
      <vt:lpstr>Crystallography: CIF where much of this began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OpenVirus Dictionaries</vt:lpstr>
      <vt:lpstr>Plants Dictionary (CEVOpen)</vt:lpstr>
      <vt:lpstr>PowerPoint Presentation</vt:lpstr>
      <vt:lpstr>PowerPoint Presentation</vt:lpstr>
      <vt:lpstr>PowerPoint Presentation</vt:lpstr>
      <vt:lpstr>Creating Dictionaries from Wikidata SPARQL</vt:lpstr>
      <vt:lpstr>About Me  - Prachi Singh (प्राची सिंह)</vt:lpstr>
      <vt:lpstr>PowerPoint Presentation</vt:lpstr>
      <vt:lpstr>PowerPoint Presentation</vt:lpstr>
      <vt:lpstr>SPARQL Query</vt:lpstr>
      <vt:lpstr>SPARQL Demo</vt:lpstr>
      <vt:lpstr>SPARQL Results</vt:lpstr>
      <vt:lpstr>SPARQL Endpoint (XML)</vt:lpstr>
      <vt:lpstr>One last step:`ami-dict` to convert into dictionary</vt:lpstr>
      <vt:lpstr>Final Dictionary!</vt:lpstr>
      <vt:lpstr>Communal ontologies</vt:lpstr>
      <vt:lpstr>PowerPoint Presentation</vt:lpstr>
      <vt:lpstr>PowerPoint Presentation</vt:lpstr>
      <vt:lpstr>PowerPoint Presentation</vt:lpstr>
      <vt:lpstr>Linked OpenData cloud</vt:lpstr>
      <vt:lpstr>Wikidata</vt:lpstr>
      <vt:lpstr>PowerPoint Presentation</vt:lpstr>
      <vt:lpstr>PowerPoint Presentation</vt:lpstr>
      <vt:lpstr>Search, annotation, mining</vt:lpstr>
      <vt:lpstr>PowerPoint Presentation</vt:lpstr>
      <vt:lpstr>We make a simple dictionary for materials</vt:lpstr>
      <vt:lpstr>Annotation using Dictionaries</vt:lpstr>
      <vt:lpstr>Cascading dictionaries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310</cp:revision>
  <dcterms:created xsi:type="dcterms:W3CDTF">2018-09-02T20:07:35Z</dcterms:created>
  <dcterms:modified xsi:type="dcterms:W3CDTF">2021-11-03T08:01:18Z</dcterms:modified>
</cp:coreProperties>
</file>